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85" r:id="rId5"/>
    <p:sldId id="261" r:id="rId6"/>
    <p:sldId id="287" r:id="rId7"/>
    <p:sldId id="262" r:id="rId8"/>
    <p:sldId id="270" r:id="rId9"/>
    <p:sldId id="271" r:id="rId10"/>
    <p:sldId id="286" r:id="rId11"/>
    <p:sldId id="273" r:id="rId12"/>
    <p:sldId id="274" r:id="rId13"/>
    <p:sldId id="275" r:id="rId14"/>
    <p:sldId id="276" r:id="rId15"/>
    <p:sldId id="277" r:id="rId16"/>
    <p:sldId id="282" r:id="rId17"/>
    <p:sldId id="278" r:id="rId18"/>
    <p:sldId id="280" r:id="rId19"/>
    <p:sldId id="258" r:id="rId20"/>
    <p:sldId id="264" r:id="rId21"/>
    <p:sldId id="259" r:id="rId22"/>
    <p:sldId id="260" r:id="rId23"/>
    <p:sldId id="265"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94" d="100"/>
          <a:sy n="94" d="100"/>
        </p:scale>
        <p:origin x="84" y="3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136331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328528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264077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77621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113434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338257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249579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350582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314162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92837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8E7B9-7D99-41D0-8705-017427932F00}" type="datetimeFigureOut">
              <a:rPr lang="en-GB" smtClean="0"/>
              <a:pPr/>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C3C439-9683-41F2-8C03-DB58CCD36AFE}" type="slidenum">
              <a:rPr lang="en-GB" smtClean="0"/>
              <a:pPr/>
              <a:t>‹#›</a:t>
            </a:fld>
            <a:endParaRPr lang="en-GB"/>
          </a:p>
        </p:txBody>
      </p:sp>
    </p:spTree>
    <p:extLst>
      <p:ext uri="{BB962C8B-B14F-4D97-AF65-F5344CB8AC3E}">
        <p14:creationId xmlns:p14="http://schemas.microsoft.com/office/powerpoint/2010/main" val="104226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resiliencebuilders.lgfl.net/"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8E7B9-7D99-41D0-8705-017427932F00}" type="datetimeFigureOut">
              <a:rPr lang="en-GB" smtClean="0"/>
              <a:pPr/>
              <a:t>08/03/2019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3C439-9683-41F2-8C03-DB58CCD36AFE}" type="slidenum">
              <a:rPr lang="en-GB" smtClean="0"/>
              <a:pPr/>
              <a:t>‹#›</a:t>
            </a:fld>
            <a:endParaRPr lang="en-GB"/>
          </a:p>
        </p:txBody>
      </p:sp>
      <p:sp>
        <p:nvSpPr>
          <p:cNvPr id="7" name="Rectangle 6"/>
          <p:cNvSpPr/>
          <p:nvPr userDrawn="1"/>
        </p:nvSpPr>
        <p:spPr>
          <a:xfrm>
            <a:off x="1789612" y="6218076"/>
            <a:ext cx="8458200" cy="646331"/>
          </a:xfrm>
          <a:prstGeom prst="rect">
            <a:avLst/>
          </a:prstGeom>
        </p:spPr>
        <p:txBody>
          <a:bodyPr wrap="square">
            <a:spAutoFit/>
          </a:bodyPr>
          <a:lstStyle/>
          <a:p>
            <a:pPr algn="ctr">
              <a:spcAft>
                <a:spcPts val="0"/>
              </a:spcAft>
              <a:tabLst>
                <a:tab pos="2865755" algn="ctr"/>
                <a:tab pos="5731510" algn="r"/>
              </a:tabLst>
            </a:pPr>
            <a:r>
              <a:rPr lang="en-GB" sz="18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learningthroughmovement.lgfl.net</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2865755" algn="ctr"/>
                <a:tab pos="5731510" algn="r"/>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2019 London </a:t>
            </a:r>
            <a:r>
              <a:rPr lang="en-GB" sz="1800" dirty="0">
                <a:effectLst/>
                <a:latin typeface="Calibri" panose="020F0502020204030204" pitchFamily="34" charset="0"/>
                <a:ea typeface="Calibri" panose="020F0502020204030204" pitchFamily="34" charset="0"/>
                <a:cs typeface="Times New Roman" panose="02020603050405020304" pitchFamily="18" charset="0"/>
              </a:rPr>
              <a:t>Grid for Learning</a:t>
            </a: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7350" y="160338"/>
            <a:ext cx="1019385" cy="480774"/>
          </a:xfrm>
          <a:prstGeom prst="rect">
            <a:avLst/>
          </a:prstGeom>
        </p:spPr>
      </p:pic>
      <p:pic>
        <p:nvPicPr>
          <p:cNvPr id="11" name="Picture 10"/>
          <p:cNvPicPr>
            <a:picLocks noChangeAspect="1"/>
          </p:cNvPicPr>
          <p:nvPr userDrawn="1"/>
        </p:nvPicPr>
        <p:blipFill>
          <a:blip r:embed="rId15" cstate="print">
            <a:extLst>
              <a:ext uri="{BEBA8EAE-BF5A-486C-A8C5-ECC9F3942E4B}">
                <a14:imgProps xmlns:a14="http://schemas.microsoft.com/office/drawing/2010/main">
                  <a14:imgLayer r:embed="rId16">
                    <a14:imgEffect>
                      <a14:backgroundRemoval t="290" b="99130" l="0" r="100000">
                        <a14:foregroundMark x1="77417" y1="8986" x2="81250" y2="35362"/>
                        <a14:foregroundMark x1="86583" y1="5507" x2="84500" y2="21739"/>
                        <a14:foregroundMark x1="2000" y1="54493" x2="1417" y2="75652"/>
                        <a14:foregroundMark x1="13750" y1="69275" x2="13750" y2="69275"/>
                        <a14:foregroundMark x1="24000" y1="63478" x2="24000" y2="63478"/>
                        <a14:foregroundMark x1="31750" y1="64928" x2="31750" y2="64928"/>
                        <a14:foregroundMark x1="40667" y1="57391" x2="40667" y2="57391"/>
                        <a14:foregroundMark x1="50833" y1="63768" x2="50833" y2="63768"/>
                        <a14:foregroundMark x1="57500" y1="63188" x2="57500" y2="63188"/>
                        <a14:foregroundMark x1="69000" y1="53913" x2="69000" y2="53913"/>
                        <a14:foregroundMark x1="91083" y1="58841" x2="91083" y2="58841"/>
                        <a14:foregroundMark x1="92333" y1="61739" x2="92333" y2="61739"/>
                        <a14:foregroundMark x1="81167" y1="21739" x2="81167" y2="21739"/>
                        <a14:foregroundMark x1="80500" y1="17101" x2="80500" y2="17101"/>
                        <a14:foregroundMark x1="98333" y1="79710" x2="99667" y2="81159"/>
                        <a14:foregroundMark x1="18750" y1="54203" x2="18750" y2="54203"/>
                        <a14:foregroundMark x1="17167" y1="52464" x2="14833" y2="55652"/>
                        <a14:foregroundMark x1="10583" y1="77391" x2="10833" y2="53623"/>
                        <a14:foregroundMark x1="26833" y1="74783" x2="28417" y2="52754"/>
                        <a14:foregroundMark x1="41333" y1="63188" x2="43083" y2="77681"/>
                        <a14:foregroundMark x1="51000" y1="55072" x2="50667" y2="78841"/>
                        <a14:foregroundMark x1="47583" y1="78841" x2="47250" y2="55362"/>
                        <a14:foregroundMark x1="58000" y1="77681" x2="57417" y2="53333"/>
                        <a14:foregroundMark x1="59917" y1="60580" x2="62750" y2="76232"/>
                        <a14:foregroundMark x1="31917" y1="53043" x2="31917" y2="77681"/>
                        <a14:foregroundMark x1="38583" y1="56812" x2="38500" y2="75652"/>
                        <a14:foregroundMark x1="33667" y1="80000" x2="35000" y2="79130"/>
                        <a14:foregroundMark x1="1000" y1="31304" x2="1000" y2="31304"/>
                        <a14:foregroundMark x1="4833" y1="32464" x2="4833" y2="32464"/>
                        <a14:foregroundMark x1="11083" y1="36812" x2="11083" y2="36812"/>
                        <a14:foregroundMark x1="16167" y1="29565" x2="16167" y2="29565"/>
                        <a14:foregroundMark x1="17833" y1="35942" x2="17833" y2="35942"/>
                        <a14:foregroundMark x1="34250" y1="35942" x2="34250" y2="35942"/>
                        <a14:foregroundMark x1="27750" y1="33623" x2="27750" y2="33623"/>
                        <a14:foregroundMark x1="23833" y1="33043" x2="23833" y2="33043"/>
                        <a14:foregroundMark x1="38917" y1="35942" x2="38917" y2="35942"/>
                        <a14:foregroundMark x1="43333" y1="33333" x2="43333" y2="33333"/>
                        <a14:foregroundMark x1="47417" y1="34783" x2="47417" y2="34783"/>
                        <a14:foregroundMark x1="52167" y1="37971" x2="52167" y2="37971"/>
                        <a14:foregroundMark x1="58583" y1="41739" x2="58583" y2="41739"/>
                        <a14:foregroundMark x1="66000" y1="40870" x2="66000" y2="40870"/>
                        <a14:foregroundMark x1="68583" y1="33913" x2="68583" y2="33913"/>
                        <a14:backgroundMark x1="10000" y1="34493" x2="10000" y2="34493"/>
                        <a14:backgroundMark x1="14500" y1="29855" x2="14500" y2="29855"/>
                        <a14:backgroundMark x1="48500" y1="30435" x2="48500" y2="30435"/>
                      </a14:backgroundRemoval>
                    </a14:imgEffect>
                  </a14:imgLayer>
                </a14:imgProps>
              </a:ext>
              <a:ext uri="{28A0092B-C50C-407E-A947-70E740481C1C}">
                <a14:useLocalDpi xmlns:a14="http://schemas.microsoft.com/office/drawing/2010/main" val="0"/>
              </a:ext>
            </a:extLst>
          </a:blip>
          <a:stretch>
            <a:fillRect/>
          </a:stretch>
        </p:blipFill>
        <p:spPr>
          <a:xfrm>
            <a:off x="1648884" y="107617"/>
            <a:ext cx="2143593" cy="616283"/>
          </a:xfrm>
          <a:prstGeom prst="rect">
            <a:avLst/>
          </a:prstGeom>
        </p:spPr>
      </p:pic>
    </p:spTree>
    <p:extLst>
      <p:ext uri="{BB962C8B-B14F-4D97-AF65-F5344CB8AC3E}">
        <p14:creationId xmlns:p14="http://schemas.microsoft.com/office/powerpoint/2010/main" val="392487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2453" y="1517227"/>
            <a:ext cx="9929707" cy="1222788"/>
          </a:xfrm>
        </p:spPr>
        <p:txBody>
          <a:bodyPr>
            <a:normAutofit/>
          </a:bodyPr>
          <a:lstStyle/>
          <a:p>
            <a:r>
              <a:rPr lang="en-GB" sz="4000" b="1" dirty="0"/>
              <a:t>Spotting Physical, Motor and Sensory Difficulties and How They Look I</a:t>
            </a:r>
            <a:r>
              <a:rPr lang="en-GB" sz="4000" b="1" dirty="0" smtClean="0"/>
              <a:t>n </a:t>
            </a:r>
            <a:r>
              <a:rPr lang="en-GB" sz="4000" b="1" dirty="0"/>
              <a:t>The Classroom</a:t>
            </a:r>
            <a:r>
              <a:rPr lang="en-GB" sz="4000" b="1" dirty="0" smtClean="0"/>
              <a:t>:</a:t>
            </a:r>
            <a:endParaRPr lang="en-GB" sz="4400" b="1" dirty="0"/>
          </a:p>
        </p:txBody>
      </p:sp>
      <p:sp>
        <p:nvSpPr>
          <p:cNvPr id="6" name="TextBox 5"/>
          <p:cNvSpPr txBox="1"/>
          <p:nvPr/>
        </p:nvSpPr>
        <p:spPr>
          <a:xfrm>
            <a:off x="2034862" y="3850783"/>
            <a:ext cx="7688687" cy="2021983"/>
          </a:xfrm>
          <a:prstGeom prst="rect">
            <a:avLst/>
          </a:prstGeom>
          <a:noFill/>
        </p:spPr>
        <p:txBody>
          <a:bodyPr wrap="square" rtlCol="0">
            <a:spAutoFit/>
          </a:bodyPr>
          <a:lstStyle/>
          <a:p>
            <a:endParaRPr lang="en-GB" dirty="0"/>
          </a:p>
        </p:txBody>
      </p:sp>
      <p:sp>
        <p:nvSpPr>
          <p:cNvPr id="7" name="Subtitle 2"/>
          <p:cNvSpPr>
            <a:spLocks noGrp="1"/>
          </p:cNvSpPr>
          <p:nvPr>
            <p:ph type="subTitle" idx="1"/>
          </p:nvPr>
        </p:nvSpPr>
        <p:spPr>
          <a:xfrm>
            <a:off x="1524000" y="3379694"/>
            <a:ext cx="9144000" cy="2058727"/>
          </a:xfrm>
        </p:spPr>
        <p:txBody>
          <a:bodyPr>
            <a:noAutofit/>
          </a:bodyPr>
          <a:lstStyle/>
          <a:p>
            <a:pPr algn="l"/>
            <a:r>
              <a:rPr lang="en-GB" sz="1600" b="1" dirty="0"/>
              <a:t>This section will help </a:t>
            </a:r>
            <a:r>
              <a:rPr lang="en-GB" sz="1600" b="1" dirty="0" smtClean="0"/>
              <a:t>staff by:</a:t>
            </a:r>
            <a:endParaRPr lang="en-GB" sz="1600" b="1" dirty="0"/>
          </a:p>
          <a:p>
            <a:pPr marL="342900" indent="-342900" algn="l">
              <a:buFont typeface="Arial" panose="020B0604020202020204" pitchFamily="34" charset="0"/>
              <a:buChar char="•"/>
            </a:pPr>
            <a:r>
              <a:rPr lang="en-GB" sz="1600" b="1" dirty="0" smtClean="0"/>
              <a:t>Sharing some pointers for how to spot children who might be developing differently to their peers</a:t>
            </a:r>
          </a:p>
          <a:p>
            <a:pPr marL="342900" indent="-342900" algn="l">
              <a:buFont typeface="Arial" panose="020B0604020202020204" pitchFamily="34" charset="0"/>
              <a:buChar char="•"/>
            </a:pPr>
            <a:r>
              <a:rPr lang="en-GB" sz="1600" b="1" dirty="0" smtClean="0"/>
              <a:t>Providing more detail </a:t>
            </a:r>
            <a:r>
              <a:rPr lang="en-GB" sz="1600" b="1" dirty="0"/>
              <a:t>about the disorders and difficulties that relate to the senses and movement</a:t>
            </a:r>
          </a:p>
          <a:p>
            <a:pPr marL="342900" indent="-342900" algn="l">
              <a:buFont typeface="Arial" panose="020B0604020202020204" pitchFamily="34" charset="0"/>
              <a:buChar char="•"/>
            </a:pPr>
            <a:r>
              <a:rPr lang="en-GB" sz="1600" b="1" dirty="0"/>
              <a:t>What </a:t>
            </a:r>
            <a:r>
              <a:rPr lang="en-GB" sz="1600" b="1" dirty="0" smtClean="0"/>
              <a:t>these disorders and difficulties </a:t>
            </a:r>
            <a:r>
              <a:rPr lang="en-GB" sz="1600" b="1" dirty="0"/>
              <a:t>may look like in the classroom when </a:t>
            </a:r>
            <a:r>
              <a:rPr lang="en-GB" sz="1600" b="1" dirty="0" smtClean="0"/>
              <a:t>they prevent learners reaching physical </a:t>
            </a:r>
            <a:r>
              <a:rPr lang="en-GB" sz="1600" b="1" dirty="0"/>
              <a:t>and motor </a:t>
            </a:r>
            <a:r>
              <a:rPr lang="en-GB" sz="1600" b="1" dirty="0" smtClean="0"/>
              <a:t>milestones</a:t>
            </a:r>
            <a:endParaRPr lang="en-GB" sz="1600" dirty="0"/>
          </a:p>
        </p:txBody>
      </p:sp>
    </p:spTree>
    <p:extLst>
      <p:ext uri="{BB962C8B-B14F-4D97-AF65-F5344CB8AC3E}">
        <p14:creationId xmlns:p14="http://schemas.microsoft.com/office/powerpoint/2010/main" val="659862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042" y="1661570"/>
            <a:ext cx="6866964" cy="3857851"/>
          </a:xfrm>
          <a:prstGeom prst="rect">
            <a:avLst/>
          </a:prstGeom>
        </p:spPr>
        <p:txBody>
          <a:bodyPr wrap="square">
            <a:spAutoFit/>
          </a:bodyPr>
          <a:lstStyle/>
          <a:p>
            <a:pPr lvl="0">
              <a:lnSpc>
                <a:spcPct val="107000"/>
              </a:lnSpc>
              <a:spcAft>
                <a:spcPts val="800"/>
              </a:spcAft>
              <a:tabLst>
                <a:tab pos="457200" algn="l"/>
              </a:tabLst>
            </a:pPr>
            <a:r>
              <a:rPr lang="en-US" sz="2200" b="1" dirty="0" smtClean="0">
                <a:latin typeface="Calibri" panose="020F0502020204030204" pitchFamily="34" charset="0"/>
                <a:ea typeface="Calibri" panose="020F0502020204030204" pitchFamily="34" charset="0"/>
                <a:cs typeface="Times New Roman" panose="02020603050405020304" pitchFamily="18" charset="0"/>
              </a:rPr>
              <a:t>Floor </a:t>
            </a:r>
            <a:r>
              <a:rPr lang="en-US" sz="2200" b="1" dirty="0">
                <a:latin typeface="Calibri" panose="020F0502020204030204" pitchFamily="34" charset="0"/>
                <a:ea typeface="Calibri" panose="020F0502020204030204" pitchFamily="34" charset="0"/>
                <a:cs typeface="Times New Roman" panose="02020603050405020304" pitchFamily="18" charset="0"/>
              </a:rPr>
              <a:t>time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sit still and focus?</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Are they leaning on others or furniture?</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Are they fidgeting?</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Are they engaging – putting hand up to answer questions?</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maintain attention, retain information, and/or follow instruction?</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2" panose="05020102010507070707" pitchFamily="18" charset="2"/>
              <a:buChar char=""/>
              <a:tabLst>
                <a:tab pos="457200" algn="l"/>
              </a:tabLst>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975" y="1661570"/>
            <a:ext cx="3516563" cy="2634028"/>
          </a:xfrm>
          <a:prstGeom prst="rect">
            <a:avLst/>
          </a:prstGeom>
        </p:spPr>
      </p:pic>
      <p:sp>
        <p:nvSpPr>
          <p:cNvPr id="4" name="Rectangle 3"/>
          <p:cNvSpPr/>
          <p:nvPr/>
        </p:nvSpPr>
        <p:spPr>
          <a:xfrm>
            <a:off x="1382962" y="689672"/>
            <a:ext cx="8740021" cy="595932"/>
          </a:xfrm>
          <a:prstGeom prst="rect">
            <a:avLst/>
          </a:prstGeom>
        </p:spPr>
        <p:txBody>
          <a:bodyPr wrap="none">
            <a:spAutoFit/>
          </a:bodyPr>
          <a:lstStyle/>
          <a:p>
            <a:pPr marL="457200">
              <a:lnSpc>
                <a:spcPct val="107000"/>
              </a:lnSpc>
              <a:spcAft>
                <a:spcPts val="800"/>
              </a:spcAft>
            </a:pPr>
            <a:r>
              <a:rPr lang="en-GB" sz="32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Primary General</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645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899" y="1477640"/>
            <a:ext cx="8023412" cy="3487493"/>
          </a:xfrm>
          <a:prstGeom prst="rect">
            <a:avLst/>
          </a:prstGeom>
        </p:spPr>
        <p:txBody>
          <a:bodyPr wrap="square">
            <a:spAutoFit/>
          </a:bodyPr>
          <a:lstStyle/>
          <a:p>
            <a:pPr lvl="0">
              <a:lnSpc>
                <a:spcPct val="107000"/>
              </a:lnSpc>
              <a:spcAft>
                <a:spcPts val="800"/>
              </a:spcAft>
              <a:tabLst>
                <a:tab pos="457200" algn="l"/>
              </a:tabLst>
            </a:pPr>
            <a:r>
              <a:rPr lang="en-US" sz="2200" b="1" dirty="0" smtClean="0">
                <a:latin typeface="Calibri" panose="020F0502020204030204" pitchFamily="34" charset="0"/>
                <a:ea typeface="Calibri" panose="020F0502020204030204" pitchFamily="34" charset="0"/>
                <a:cs typeface="Times New Roman" panose="02020603050405020304" pitchFamily="18" charset="0"/>
              </a:rPr>
              <a:t>Visual </a:t>
            </a:r>
            <a:r>
              <a:rPr lang="en-US" sz="2200" b="1" dirty="0">
                <a:latin typeface="Calibri" panose="020F0502020204030204" pitchFamily="34" charset="0"/>
                <a:ea typeface="Calibri" panose="020F0502020204030204" pitchFamily="34" charset="0"/>
                <a:cs typeface="Times New Roman" panose="02020603050405020304" pitchFamily="18" charset="0"/>
              </a:rPr>
              <a:t>perceptual skills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Do they have the ability to complete puzzles?</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copy and draw shapes?</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identify shapes are the same when presented in a different way?</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find </a:t>
            </a:r>
            <a:r>
              <a:rPr lang="en-US" sz="2200" dirty="0" smtClean="0">
                <a:latin typeface="Calibri" panose="020F0502020204030204" pitchFamily="34" charset="0"/>
                <a:ea typeface="Calibri" panose="020F0502020204030204" pitchFamily="34" charset="0"/>
                <a:cs typeface="Times New Roman" panose="02020603050405020304" pitchFamily="18" charset="0"/>
              </a:rPr>
              <a:t>specific objects </a:t>
            </a:r>
            <a:r>
              <a:rPr lang="en-US" sz="2200" dirty="0">
                <a:latin typeface="Calibri" panose="020F0502020204030204" pitchFamily="34" charset="0"/>
                <a:ea typeface="Calibri" panose="020F0502020204030204" pitchFamily="34" charset="0"/>
                <a:cs typeface="Times New Roman" panose="02020603050405020304" pitchFamily="18" charset="0"/>
              </a:rPr>
              <a:t>among </a:t>
            </a:r>
            <a:r>
              <a:rPr lang="en-US" sz="2200" dirty="0" smtClean="0">
                <a:latin typeface="Calibri" panose="020F0502020204030204" pitchFamily="34" charset="0"/>
                <a:ea typeface="Calibri" panose="020F0502020204030204" pitchFamily="34" charset="0"/>
                <a:cs typeface="Times New Roman" panose="02020603050405020304" pitchFamily="18" charset="0"/>
              </a:rPr>
              <a:t>other objects?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recall shapes they have seen when presented with more than one?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6311" y="1477640"/>
            <a:ext cx="2844800" cy="3689350"/>
          </a:xfrm>
          <a:prstGeom prst="rect">
            <a:avLst/>
          </a:prstGeom>
        </p:spPr>
      </p:pic>
      <p:sp>
        <p:nvSpPr>
          <p:cNvPr id="4" name="Rectangle 3"/>
          <p:cNvSpPr/>
          <p:nvPr/>
        </p:nvSpPr>
        <p:spPr>
          <a:xfrm>
            <a:off x="1408690" y="679851"/>
            <a:ext cx="8740021" cy="595932"/>
          </a:xfrm>
          <a:prstGeom prst="rect">
            <a:avLst/>
          </a:prstGeom>
        </p:spPr>
        <p:txBody>
          <a:bodyPr wrap="none">
            <a:spAutoFit/>
          </a:bodyPr>
          <a:lstStyle/>
          <a:p>
            <a:pPr marL="457200">
              <a:lnSpc>
                <a:spcPct val="107000"/>
              </a:lnSpc>
              <a:spcAft>
                <a:spcPts val="800"/>
              </a:spcAft>
            </a:pPr>
            <a:r>
              <a:rPr lang="en-GB" sz="32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Primary General</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924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247" y="1808676"/>
            <a:ext cx="7584141" cy="3141245"/>
          </a:xfrm>
          <a:prstGeom prst="rect">
            <a:avLst/>
          </a:prstGeom>
        </p:spPr>
        <p:txBody>
          <a:bodyPr wrap="square">
            <a:spAutoFit/>
          </a:bodyPr>
          <a:lstStyle/>
          <a:p>
            <a:pPr lvl="0">
              <a:lnSpc>
                <a:spcPct val="107000"/>
              </a:lnSpc>
              <a:spcAft>
                <a:spcPts val="800"/>
              </a:spcAft>
              <a:tabLst>
                <a:tab pos="457200" algn="l"/>
              </a:tabLst>
            </a:pPr>
            <a:r>
              <a:rPr lang="en-US" sz="2200" b="1" dirty="0" smtClean="0">
                <a:latin typeface="Calibri" panose="020F0502020204030204" pitchFamily="34" charset="0"/>
                <a:ea typeface="Calibri" panose="020F0502020204030204" pitchFamily="34" charset="0"/>
                <a:cs typeface="Times New Roman" panose="02020603050405020304" pitchFamily="18" charset="0"/>
              </a:rPr>
              <a:t>Handwriting</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produce simple pre writing shapes? </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draw a person?</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write fluidly and as well as their peers?</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Is their pencil grip accurate?</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Do they tire of writing quickly and easily and/or are they resistant?</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941" y="1808676"/>
            <a:ext cx="2496111" cy="2496111"/>
          </a:xfrm>
          <a:prstGeom prst="rect">
            <a:avLst/>
          </a:prstGeom>
        </p:spPr>
      </p:pic>
      <p:sp>
        <p:nvSpPr>
          <p:cNvPr id="4" name="Rectangle 3"/>
          <p:cNvSpPr/>
          <p:nvPr/>
        </p:nvSpPr>
        <p:spPr>
          <a:xfrm>
            <a:off x="1416829" y="892875"/>
            <a:ext cx="8740021" cy="595932"/>
          </a:xfrm>
          <a:prstGeom prst="rect">
            <a:avLst/>
          </a:prstGeom>
        </p:spPr>
        <p:txBody>
          <a:bodyPr wrap="none">
            <a:spAutoFit/>
          </a:bodyPr>
          <a:lstStyle/>
          <a:p>
            <a:pPr marL="457200">
              <a:lnSpc>
                <a:spcPct val="107000"/>
              </a:lnSpc>
              <a:spcAft>
                <a:spcPts val="800"/>
              </a:spcAft>
            </a:pPr>
            <a:r>
              <a:rPr lang="en-GB" sz="32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Primary General</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606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694" y="1494840"/>
            <a:ext cx="7153835" cy="4760214"/>
          </a:xfrm>
          <a:prstGeom prst="rect">
            <a:avLst/>
          </a:prstGeom>
        </p:spPr>
        <p:txBody>
          <a:bodyPr wrap="square">
            <a:spAutoFit/>
          </a:bodyPr>
          <a:lstStyle/>
          <a:p>
            <a:pPr lvl="0">
              <a:lnSpc>
                <a:spcPct val="107000"/>
              </a:lnSpc>
              <a:spcAft>
                <a:spcPts val="800"/>
              </a:spcAft>
              <a:tabLst>
                <a:tab pos="457200" algn="l"/>
              </a:tabLst>
            </a:pPr>
            <a:r>
              <a:rPr lang="en-US" sz="2200" b="1" dirty="0" smtClean="0">
                <a:latin typeface="Calibri" panose="020F0502020204030204" pitchFamily="34" charset="0"/>
                <a:ea typeface="Calibri" panose="020F0502020204030204" pitchFamily="34" charset="0"/>
                <a:cs typeface="Times New Roman" panose="02020603050405020304" pitchFamily="18" charset="0"/>
              </a:rPr>
              <a:t>Gross </a:t>
            </a:r>
            <a:r>
              <a:rPr lang="en-US" sz="2200" b="1" dirty="0">
                <a:latin typeface="Calibri" panose="020F0502020204030204" pitchFamily="34" charset="0"/>
                <a:ea typeface="Calibri" panose="020F0502020204030204" pitchFamily="34" charset="0"/>
                <a:cs typeface="Times New Roman" panose="02020603050405020304" pitchFamily="18" charset="0"/>
              </a:rPr>
              <a:t>and fine motor skills</a:t>
            </a:r>
          </a:p>
          <a:p>
            <a:pPr marL="742950" lvl="1" indent="-285750">
              <a:buFont typeface="Arial" panose="020B0604020202020204" pitchFamily="34" charset="0"/>
              <a:buChar char="•"/>
            </a:pPr>
            <a:r>
              <a:rPr lang="en-GB" sz="2200" dirty="0"/>
              <a:t>Do they have any difficulty planning and carrying out new and </a:t>
            </a:r>
            <a:r>
              <a:rPr lang="en-GB" sz="2200" dirty="0" smtClean="0"/>
              <a:t>novel </a:t>
            </a:r>
            <a:r>
              <a:rPr lang="en-GB" sz="2200" dirty="0"/>
              <a:t>fine or gross motor tasks e.g. learning to ride a bike, or use a bat and ball?</a:t>
            </a:r>
          </a:p>
          <a:p>
            <a:pPr marL="742950" lvl="1" indent="-285750">
              <a:buFont typeface="Arial" panose="020B0604020202020204" pitchFamily="34" charset="0"/>
              <a:buChar char="•"/>
            </a:pPr>
            <a:r>
              <a:rPr lang="en-GB" sz="2200" dirty="0"/>
              <a:t>Can they quickly and effectively learn new motor skills and generalise skills for new tasks? </a:t>
            </a:r>
            <a:r>
              <a:rPr lang="en-GB" i="1" dirty="0" smtClean="0"/>
              <a:t>For </a:t>
            </a:r>
            <a:r>
              <a:rPr lang="en-GB" i="1" dirty="0"/>
              <a:t>example, use a tennis racket then be able to use a baseball bat? These are different but require similar skills. </a:t>
            </a:r>
          </a:p>
          <a:p>
            <a:pPr marL="742950" lvl="1" indent="-285750">
              <a:buFont typeface="Arial" panose="020B0604020202020204" pitchFamily="34" charset="0"/>
              <a:buChar char="•"/>
            </a:pPr>
            <a:r>
              <a:rPr lang="en-GB" sz="2200" dirty="0"/>
              <a:t>Are they disorganised?</a:t>
            </a:r>
          </a:p>
          <a:p>
            <a:pPr marL="742950" lvl="1" indent="-285750">
              <a:buFont typeface="Arial" panose="020B0604020202020204" pitchFamily="34" charset="0"/>
              <a:buChar char="•"/>
            </a:pPr>
            <a:r>
              <a:rPr lang="en-GB" sz="2200" dirty="0"/>
              <a:t>Do they have poor body awareness and coordination?</a:t>
            </a:r>
          </a:p>
          <a:p>
            <a:pPr marL="742950" lvl="1" indent="-285750">
              <a:buFont typeface="Arial" panose="020B0604020202020204" pitchFamily="34" charset="0"/>
              <a:buChar char="•"/>
            </a:pPr>
            <a:r>
              <a:rPr lang="en-GB" sz="2200" dirty="0"/>
              <a:t>Do they </a:t>
            </a:r>
            <a:r>
              <a:rPr lang="en-GB" sz="2200" dirty="0" smtClean="0"/>
              <a:t>appear to be clumsy?</a:t>
            </a:r>
            <a:endParaRPr lang="en-GB" sz="2200" dirty="0"/>
          </a:p>
          <a:p>
            <a:pPr marL="742950" lvl="1" indent="-285750">
              <a:buFont typeface="Arial" panose="020B0604020202020204" pitchFamily="34" charset="0"/>
              <a:buChar char="•"/>
            </a:pPr>
            <a:r>
              <a:rPr lang="en-GB" sz="2200" dirty="0"/>
              <a:t>Do they have difficulty with self care skills?</a:t>
            </a:r>
          </a:p>
          <a:p>
            <a:pPr marL="742950" lvl="1" indent="-285750">
              <a:buFont typeface="Arial" panose="020B0604020202020204" pitchFamily="34" charset="0"/>
              <a:buChar char="•"/>
            </a:pPr>
            <a:r>
              <a:rPr lang="en-GB" sz="2200" dirty="0"/>
              <a:t>Do they talk more than act?</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2" panose="05020102010507070707" pitchFamily="18" charset="2"/>
              <a:buChar char=""/>
              <a:tabLst>
                <a:tab pos="457200" algn="l"/>
              </a:tabLst>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957" y="1743179"/>
            <a:ext cx="3799417" cy="2570939"/>
          </a:xfrm>
          <a:prstGeom prst="rect">
            <a:avLst/>
          </a:prstGeom>
        </p:spPr>
      </p:pic>
      <p:sp>
        <p:nvSpPr>
          <p:cNvPr id="4" name="Rectangle 3"/>
          <p:cNvSpPr/>
          <p:nvPr/>
        </p:nvSpPr>
        <p:spPr>
          <a:xfrm>
            <a:off x="1206855" y="709993"/>
            <a:ext cx="8740021" cy="595932"/>
          </a:xfrm>
          <a:prstGeom prst="rect">
            <a:avLst/>
          </a:prstGeom>
        </p:spPr>
        <p:txBody>
          <a:bodyPr wrap="none">
            <a:spAutoFit/>
          </a:bodyPr>
          <a:lstStyle/>
          <a:p>
            <a:pPr marL="457200">
              <a:lnSpc>
                <a:spcPct val="107000"/>
              </a:lnSpc>
              <a:spcAft>
                <a:spcPts val="800"/>
              </a:spcAft>
            </a:pPr>
            <a:r>
              <a:rPr lang="en-GB" sz="32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Primary General</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582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947" y="1893280"/>
            <a:ext cx="6893859" cy="3302122"/>
          </a:xfrm>
          <a:prstGeom prst="rect">
            <a:avLst/>
          </a:prstGeom>
        </p:spPr>
        <p:txBody>
          <a:bodyPr wrap="square">
            <a:spAutoFit/>
          </a:bodyPr>
          <a:lstStyle/>
          <a:p>
            <a:pPr lvl="0">
              <a:lnSpc>
                <a:spcPct val="107000"/>
              </a:lnSpc>
              <a:spcAft>
                <a:spcPts val="800"/>
              </a:spcAft>
              <a:tabLst>
                <a:tab pos="457200" algn="l"/>
              </a:tabLst>
            </a:pPr>
            <a:r>
              <a:rPr lang="en-US" sz="2200" b="1" dirty="0" smtClean="0">
                <a:latin typeface="Calibri" panose="020F0502020204030204" pitchFamily="34" charset="0"/>
                <a:ea typeface="Calibri" panose="020F0502020204030204" pitchFamily="34" charset="0"/>
                <a:cs typeface="Times New Roman" panose="02020603050405020304" pitchFamily="18" charset="0"/>
              </a:rPr>
              <a:t>Upper </a:t>
            </a:r>
            <a:r>
              <a:rPr lang="en-US" sz="2200" b="1" dirty="0">
                <a:latin typeface="Calibri" panose="020F0502020204030204" pitchFamily="34" charset="0"/>
                <a:ea typeface="Calibri" panose="020F0502020204030204" pitchFamily="34" charset="0"/>
                <a:cs typeface="Times New Roman" panose="02020603050405020304" pitchFamily="18" charset="0"/>
              </a:rPr>
              <a:t>primary school years </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8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During this </a:t>
            </a:r>
            <a:r>
              <a:rPr lang="en-US" sz="2200" dirty="0" smtClean="0">
                <a:latin typeface="Calibri" panose="020F0502020204030204" pitchFamily="34" charset="0"/>
                <a:ea typeface="Calibri" panose="020F0502020204030204" pitchFamily="34" charset="0"/>
                <a:cs typeface="Times New Roman" panose="02020603050405020304" pitchFamily="18" charset="0"/>
              </a:rPr>
              <a:t>pre-pubescent </a:t>
            </a:r>
            <a:r>
              <a:rPr lang="en-US" sz="2200" dirty="0">
                <a:latin typeface="Calibri" panose="020F0502020204030204" pitchFamily="34" charset="0"/>
                <a:ea typeface="Calibri" panose="020F0502020204030204" pitchFamily="34" charset="0"/>
                <a:cs typeface="Times New Roman" panose="02020603050405020304" pitchFamily="18" charset="0"/>
              </a:rPr>
              <a:t>stage </a:t>
            </a:r>
            <a:r>
              <a:rPr lang="en-US" sz="2200" dirty="0" smtClean="0">
                <a:latin typeface="Calibri" panose="020F0502020204030204" pitchFamily="34" charset="0"/>
                <a:ea typeface="Calibri" panose="020F0502020204030204" pitchFamily="34" charset="0"/>
                <a:cs typeface="Times New Roman" panose="02020603050405020304" pitchFamily="18" charset="0"/>
              </a:rPr>
              <a:t>some learners </a:t>
            </a:r>
            <a:r>
              <a:rPr lang="en-US" sz="2200" dirty="0">
                <a:latin typeface="Calibri" panose="020F0502020204030204" pitchFamily="34" charset="0"/>
                <a:ea typeface="Calibri" panose="020F0502020204030204" pitchFamily="34" charset="0"/>
                <a:cs typeface="Times New Roman" panose="02020603050405020304" pitchFamily="18" charset="0"/>
              </a:rPr>
              <a:t>may experience more difficulties in these </a:t>
            </a:r>
            <a:r>
              <a:rPr lang="en-US" sz="2200" dirty="0" smtClean="0">
                <a:latin typeface="Calibri" panose="020F0502020204030204" pitchFamily="34" charset="0"/>
                <a:ea typeface="Calibri" panose="020F0502020204030204" pitchFamily="34" charset="0"/>
                <a:cs typeface="Times New Roman" panose="02020603050405020304" pitchFamily="18" charset="0"/>
              </a:rPr>
              <a:t>areas</a:t>
            </a:r>
          </a:p>
          <a:p>
            <a:pPr marL="742950" indent="-285750">
              <a:lnSpc>
                <a:spcPct val="107000"/>
              </a:lnSpc>
              <a:spcAft>
                <a:spcPts val="80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Some may experience other </a:t>
            </a:r>
            <a:r>
              <a:rPr lang="en-US" sz="2200" dirty="0">
                <a:latin typeface="Calibri" panose="020F0502020204030204" pitchFamily="34" charset="0"/>
                <a:ea typeface="Calibri" panose="020F0502020204030204" pitchFamily="34" charset="0"/>
                <a:cs typeface="Times New Roman" panose="02020603050405020304" pitchFamily="18" charset="0"/>
              </a:rPr>
              <a:t>areas of </a:t>
            </a:r>
            <a:r>
              <a:rPr lang="en-US" sz="2200" dirty="0" smtClean="0">
                <a:latin typeface="Calibri" panose="020F0502020204030204" pitchFamily="34" charset="0"/>
                <a:ea typeface="Calibri" panose="020F0502020204030204" pitchFamily="34" charset="0"/>
                <a:cs typeface="Times New Roman" panose="02020603050405020304" pitchFamily="18" charset="0"/>
              </a:rPr>
              <a:t>difficulty </a:t>
            </a:r>
            <a:r>
              <a:rPr lang="en-US" sz="2200" dirty="0">
                <a:latin typeface="Calibri" panose="020F0502020204030204" pitchFamily="34" charset="0"/>
                <a:ea typeface="Calibri" panose="020F0502020204030204" pitchFamily="34" charset="0"/>
                <a:cs typeface="Times New Roman" panose="02020603050405020304" pitchFamily="18" charset="0"/>
              </a:rPr>
              <a:t>due to hormonal changes, body changes, growth spurts, and emotional changes .</a:t>
            </a:r>
          </a:p>
          <a:p>
            <a:pPr marL="742950" indent="-285750">
              <a:lnSpc>
                <a:spcPct val="107000"/>
              </a:lnSpc>
              <a:spcAft>
                <a:spcPts val="8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This can impact on engagement and function</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2" panose="05020102010507070707" pitchFamily="18" charset="2"/>
              <a:buChar char=""/>
              <a:tabLst>
                <a:tab pos="457200" algn="l"/>
              </a:tabLst>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806" y="1893280"/>
            <a:ext cx="3802805" cy="2281683"/>
          </a:xfrm>
          <a:prstGeom prst="rect">
            <a:avLst/>
          </a:prstGeom>
        </p:spPr>
      </p:pic>
      <p:sp>
        <p:nvSpPr>
          <p:cNvPr id="4" name="Rectangle 3"/>
          <p:cNvSpPr/>
          <p:nvPr/>
        </p:nvSpPr>
        <p:spPr>
          <a:xfrm>
            <a:off x="1288135" y="750632"/>
            <a:ext cx="8740021" cy="595932"/>
          </a:xfrm>
          <a:prstGeom prst="rect">
            <a:avLst/>
          </a:prstGeom>
        </p:spPr>
        <p:txBody>
          <a:bodyPr wrap="none">
            <a:spAutoFit/>
          </a:bodyPr>
          <a:lstStyle/>
          <a:p>
            <a:pPr marL="457200">
              <a:lnSpc>
                <a:spcPct val="107000"/>
              </a:lnSpc>
              <a:spcAft>
                <a:spcPts val="800"/>
              </a:spcAft>
            </a:pPr>
            <a:r>
              <a:rPr lang="en-GB" sz="32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Primary General</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6549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577" y="1322083"/>
            <a:ext cx="5504330" cy="3168240"/>
          </a:xfrm>
          <a:prstGeom prst="rect">
            <a:avLst/>
          </a:prstGeom>
        </p:spPr>
        <p:txBody>
          <a:bodyPr wrap="square">
            <a:spAutoFit/>
          </a:bodyPr>
          <a:lstStyle/>
          <a:p>
            <a:pPr lvl="1">
              <a:lnSpc>
                <a:spcPct val="107000"/>
              </a:lnSpc>
              <a:spcAft>
                <a:spcPts val="800"/>
              </a:spcAft>
              <a:tabLst>
                <a:tab pos="457200" algn="l"/>
              </a:tabLst>
            </a:pPr>
            <a:r>
              <a:rPr lang="en-US" b="1" dirty="0" smtClean="0">
                <a:latin typeface="Calibri" panose="020F0502020204030204" pitchFamily="34" charset="0"/>
                <a:ea typeface="Calibri" panose="020F0502020204030204" pitchFamily="34" charset="0"/>
                <a:cs typeface="Times New Roman" panose="02020603050405020304" pitchFamily="18" charset="0"/>
              </a:rPr>
              <a:t>General </a:t>
            </a:r>
            <a:r>
              <a:rPr lang="en-US" b="1" dirty="0">
                <a:latin typeface="Calibri" panose="020F0502020204030204" pitchFamily="34" charset="0"/>
                <a:ea typeface="Calibri" panose="020F0502020204030204" pitchFamily="34" charset="0"/>
                <a:cs typeface="Times New Roman" panose="02020603050405020304" pitchFamily="18" charset="0"/>
              </a:rPr>
              <a:t>Things to Look for </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P</a:t>
            </a:r>
            <a:r>
              <a:rPr lang="en-US" dirty="0" smtClean="0">
                <a:latin typeface="Calibri" panose="020F0502020204030204" pitchFamily="34" charset="0"/>
                <a:ea typeface="Calibri" panose="020F0502020204030204" pitchFamily="34" charset="0"/>
                <a:cs typeface="Times New Roman" panose="02020603050405020304" pitchFamily="18" charset="0"/>
              </a:rPr>
              <a:t>ersistent lateness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Fidgeting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a:t>
            </a:r>
            <a:r>
              <a:rPr lang="en-US" dirty="0" smtClean="0">
                <a:latin typeface="Calibri" panose="020F0502020204030204" pitchFamily="34" charset="0"/>
                <a:ea typeface="Calibri" panose="020F0502020204030204" pitchFamily="34" charset="0"/>
                <a:cs typeface="Times New Roman" panose="02020603050405020304" pitchFamily="18" charset="0"/>
              </a:rPr>
              <a:t>nability </a:t>
            </a:r>
            <a:r>
              <a:rPr lang="en-US" dirty="0">
                <a:latin typeface="Calibri" panose="020F0502020204030204" pitchFamily="34" charset="0"/>
                <a:ea typeface="Calibri" panose="020F0502020204030204" pitchFamily="34" charset="0"/>
                <a:cs typeface="Times New Roman" panose="02020603050405020304" pitchFamily="18" charset="0"/>
              </a:rPr>
              <a:t>to record work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a:t>
            </a:r>
            <a:r>
              <a:rPr lang="en-US" dirty="0" smtClean="0">
                <a:latin typeface="Calibri" panose="020F0502020204030204" pitchFamily="34" charset="0"/>
                <a:ea typeface="Calibri" panose="020F0502020204030204" pitchFamily="34" charset="0"/>
                <a:cs typeface="Times New Roman" panose="02020603050405020304" pitchFamily="18" charset="0"/>
              </a:rPr>
              <a:t>solation </a:t>
            </a:r>
            <a:r>
              <a:rPr lang="en-US" dirty="0">
                <a:latin typeface="Calibri" panose="020F0502020204030204" pitchFamily="34" charset="0"/>
                <a:ea typeface="Calibri" panose="020F0502020204030204" pitchFamily="34" charset="0"/>
                <a:cs typeface="Times New Roman" panose="02020603050405020304" pitchFamily="18" charset="0"/>
              </a:rPr>
              <a:t>from </a:t>
            </a:r>
            <a:r>
              <a:rPr lang="en-US" dirty="0" smtClean="0">
                <a:latin typeface="Calibri" panose="020F0502020204030204" pitchFamily="34" charset="0"/>
                <a:ea typeface="Calibri" panose="020F0502020204030204" pitchFamily="34" charset="0"/>
                <a:cs typeface="Times New Roman" panose="02020603050405020304" pitchFamily="18" charset="0"/>
              </a:rPr>
              <a:t>peers</a:t>
            </a:r>
          </a:p>
          <a:p>
            <a:pPr marL="800100" lvl="1" indent="-342900">
              <a:lnSpc>
                <a:spcPct val="107000"/>
              </a:lnSpc>
              <a:spcAft>
                <a:spcPts val="8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U</a:t>
            </a:r>
            <a:r>
              <a:rPr lang="en-US" dirty="0" smtClean="0">
                <a:latin typeface="Calibri" panose="020F0502020204030204" pitchFamily="34" charset="0"/>
                <a:ea typeface="Calibri" panose="020F0502020204030204" pitchFamily="34" charset="0"/>
                <a:cs typeface="Times New Roman" panose="02020603050405020304" pitchFamily="18" charset="0"/>
              </a:rPr>
              <a:t>nkempt appearance</a:t>
            </a:r>
          </a:p>
          <a:p>
            <a:pPr marL="800100" lvl="1" indent="-342900">
              <a:lnSpc>
                <a:spcPct val="1070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Food </a:t>
            </a:r>
            <a:r>
              <a:rPr lang="en-US" dirty="0">
                <a:latin typeface="Calibri" panose="020F0502020204030204" pitchFamily="34" charset="0"/>
                <a:ea typeface="Calibri" panose="020F0502020204030204" pitchFamily="34" charset="0"/>
                <a:cs typeface="Times New Roman" panose="02020603050405020304" pitchFamily="18" charset="0"/>
              </a:rPr>
              <a:t>on clothes following </a:t>
            </a:r>
            <a:r>
              <a:rPr lang="en-US" dirty="0" smtClean="0">
                <a:latin typeface="Calibri" panose="020F0502020204030204" pitchFamily="34" charset="0"/>
                <a:ea typeface="Calibri" panose="020F0502020204030204" pitchFamily="34" charset="0"/>
                <a:cs typeface="Times New Roman" panose="02020603050405020304" pitchFamily="18" charset="0"/>
              </a:rPr>
              <a:t>eating</a:t>
            </a:r>
          </a:p>
          <a:p>
            <a:pPr marL="800100" lvl="1" indent="-342900">
              <a:lnSpc>
                <a:spcPct val="1070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Frequent </a:t>
            </a:r>
            <a:r>
              <a:rPr lang="en-US" dirty="0">
                <a:latin typeface="Calibri" panose="020F0502020204030204" pitchFamily="34" charset="0"/>
                <a:ea typeface="Calibri" panose="020F0502020204030204" pitchFamily="34" charset="0"/>
                <a:cs typeface="Times New Roman" panose="02020603050405020304" pitchFamily="18" charset="0"/>
              </a:rPr>
              <a:t>bumps and trips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12" y="1974219"/>
            <a:ext cx="4224037" cy="2597782"/>
          </a:xfrm>
          <a:prstGeom prst="rect">
            <a:avLst/>
          </a:prstGeom>
        </p:spPr>
      </p:pic>
      <p:sp>
        <p:nvSpPr>
          <p:cNvPr id="5" name="Rectangle 4"/>
          <p:cNvSpPr/>
          <p:nvPr/>
        </p:nvSpPr>
        <p:spPr>
          <a:xfrm>
            <a:off x="2046749" y="789180"/>
            <a:ext cx="8114594" cy="532903"/>
          </a:xfrm>
          <a:prstGeom prst="rect">
            <a:avLst/>
          </a:prstGeom>
        </p:spPr>
        <p:txBody>
          <a:bodyPr wrap="none">
            <a:spAutoFit/>
          </a:bodyPr>
          <a:lstStyle/>
          <a:p>
            <a:pPr marL="457200">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Secondary General</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30577" y="4490323"/>
            <a:ext cx="8471648" cy="1572418"/>
          </a:xfrm>
          <a:prstGeom prst="rect">
            <a:avLst/>
          </a:prstGeom>
        </p:spPr>
        <p:txBody>
          <a:bodyPr wrap="square">
            <a:spAutoFit/>
          </a:bodyPr>
          <a:lstStyle/>
          <a:p>
            <a:pPr marL="800100" lvl="1" indent="-342900">
              <a:lnSpc>
                <a:spcPct val="1070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Not </a:t>
            </a:r>
            <a:r>
              <a:rPr lang="en-US" dirty="0">
                <a:latin typeface="Calibri" panose="020F0502020204030204" pitchFamily="34" charset="0"/>
                <a:ea typeface="Calibri" panose="020F0502020204030204" pitchFamily="34" charset="0"/>
                <a:cs typeface="Times New Roman" panose="02020603050405020304" pitchFamily="18" charset="0"/>
              </a:rPr>
              <a:t>being prepared as </a:t>
            </a:r>
            <a:r>
              <a:rPr lang="en-US" dirty="0" smtClean="0">
                <a:latin typeface="Calibri" panose="020F0502020204030204" pitchFamily="34" charset="0"/>
                <a:ea typeface="Calibri" panose="020F0502020204030204" pitchFamily="34" charset="0"/>
                <a:cs typeface="Times New Roman" panose="02020603050405020304" pitchFamily="18" charset="0"/>
              </a:rPr>
              <a:t>expected</a:t>
            </a:r>
          </a:p>
          <a:p>
            <a:pPr marL="800100" lvl="1" indent="-342900">
              <a:lnSpc>
                <a:spcPct val="1070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Inability </a:t>
            </a:r>
            <a:r>
              <a:rPr lang="en-US" dirty="0">
                <a:latin typeface="Calibri" panose="020F0502020204030204" pitchFamily="34" charset="0"/>
                <a:ea typeface="Calibri" panose="020F0502020204030204" pitchFamily="34" charset="0"/>
                <a:cs typeface="Times New Roman" panose="02020603050405020304" pitchFamily="18" charset="0"/>
              </a:rPr>
              <a:t>to attend during </a:t>
            </a:r>
            <a:r>
              <a:rPr lang="en-US" dirty="0" smtClean="0">
                <a:latin typeface="Calibri" panose="020F0502020204030204" pitchFamily="34" charset="0"/>
                <a:ea typeface="Calibri" panose="020F0502020204030204" pitchFamily="34" charset="0"/>
                <a:cs typeface="Times New Roman" panose="02020603050405020304" pitchFamily="18" charset="0"/>
              </a:rPr>
              <a:t>sessions</a:t>
            </a:r>
          </a:p>
          <a:p>
            <a:pPr marL="800100" lvl="1" indent="-342900">
              <a:lnSpc>
                <a:spcPct val="1070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Avoidance </a:t>
            </a:r>
            <a:r>
              <a:rPr lang="en-US" dirty="0">
                <a:latin typeface="Calibri" panose="020F0502020204030204" pitchFamily="34" charset="0"/>
                <a:ea typeface="Calibri" panose="020F0502020204030204" pitchFamily="34" charset="0"/>
                <a:cs typeface="Times New Roman" panose="02020603050405020304" pitchFamily="18" charset="0"/>
              </a:rPr>
              <a:t>of physical education or </a:t>
            </a:r>
            <a:r>
              <a:rPr lang="en-US" dirty="0" smtClean="0">
                <a:latin typeface="Calibri" panose="020F0502020204030204" pitchFamily="34" charset="0"/>
                <a:ea typeface="Calibri" panose="020F0502020204030204" pitchFamily="34" charset="0"/>
                <a:cs typeface="Times New Roman" panose="02020603050405020304" pitchFamily="18" charset="0"/>
              </a:rPr>
              <a:t>difficulty engaging </a:t>
            </a:r>
            <a:r>
              <a:rPr lang="en-US" dirty="0">
                <a:latin typeface="Calibri" panose="020F0502020204030204" pitchFamily="34" charset="0"/>
                <a:ea typeface="Calibri" panose="020F0502020204030204" pitchFamily="34" charset="0"/>
                <a:cs typeface="Times New Roman" panose="02020603050405020304" pitchFamily="18" charset="0"/>
              </a:rPr>
              <a:t>in </a:t>
            </a:r>
            <a:r>
              <a:rPr lang="en-US" dirty="0" smtClean="0">
                <a:latin typeface="Calibri" panose="020F0502020204030204" pitchFamily="34" charset="0"/>
                <a:ea typeface="Calibri" panose="020F0502020204030204" pitchFamily="34" charset="0"/>
                <a:cs typeface="Times New Roman" panose="02020603050405020304" pitchFamily="18" charset="0"/>
              </a:rPr>
              <a:t>it</a:t>
            </a:r>
          </a:p>
          <a:p>
            <a:pPr marL="800100" lvl="1" indent="-342900">
              <a:lnSpc>
                <a:spcPct val="107000"/>
              </a:lnSpc>
              <a:spcAft>
                <a:spcPts val="800"/>
              </a:spcAft>
              <a:buFont typeface="Arial" panose="020B0604020202020204" pitchFamily="34" charset="0"/>
              <a:buChar char="•"/>
              <a:tabLst>
                <a:tab pos="457200" algn="l"/>
              </a:tabLst>
            </a:pPr>
            <a:r>
              <a:rPr lang="en-US" dirty="0" err="1" smtClean="0">
                <a:latin typeface="Calibri" panose="020F0502020204030204" pitchFamily="34" charset="0"/>
                <a:ea typeface="Calibri" panose="020F0502020204030204" pitchFamily="34" charset="0"/>
                <a:cs typeface="Times New Roman" panose="02020603050405020304" pitchFamily="18" charset="0"/>
              </a:rPr>
              <a:t>Aifficulty</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maintaining postures – use of furniture to prop self </a:t>
            </a:r>
            <a:r>
              <a:rPr lang="en-US" dirty="0" smtClean="0">
                <a:latin typeface="Calibri" panose="020F0502020204030204" pitchFamily="34" charset="0"/>
                <a:ea typeface="Calibri" panose="020F0502020204030204" pitchFamily="34" charset="0"/>
                <a:cs typeface="Times New Roman" panose="02020603050405020304" pitchFamily="18" charset="0"/>
              </a:rPr>
              <a:t>up</a:t>
            </a:r>
          </a:p>
        </p:txBody>
      </p:sp>
    </p:spTree>
    <p:extLst>
      <p:ext uri="{BB962C8B-B14F-4D97-AF65-F5344CB8AC3E}">
        <p14:creationId xmlns:p14="http://schemas.microsoft.com/office/powerpoint/2010/main" val="2693839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128" y="1488552"/>
            <a:ext cx="5109882" cy="4092018"/>
          </a:xfrm>
          <a:prstGeom prst="rect">
            <a:avLst/>
          </a:prstGeom>
        </p:spPr>
        <p:txBody>
          <a:bodyPr wrap="square">
            <a:spAutoFit/>
          </a:bodyPr>
          <a:lstStyle/>
          <a:p>
            <a:pPr lvl="0">
              <a:lnSpc>
                <a:spcPct val="107000"/>
              </a:lnSpc>
              <a:spcAft>
                <a:spcPts val="800"/>
              </a:spcAft>
              <a:tabLst>
                <a:tab pos="457200" algn="l"/>
              </a:tabLst>
            </a:pPr>
            <a:r>
              <a:rPr lang="en-US" sz="2000" b="1" dirty="0" smtClean="0">
                <a:latin typeface="Calibri" panose="020F0502020204030204" pitchFamily="34" charset="0"/>
                <a:ea typeface="Calibri" panose="020F0502020204030204" pitchFamily="34" charset="0"/>
                <a:cs typeface="Times New Roman" panose="02020603050405020304" pitchFamily="18" charset="0"/>
              </a:rPr>
              <a:t>Body </a:t>
            </a:r>
            <a:r>
              <a:rPr lang="en-US" sz="2000" b="1" dirty="0">
                <a:latin typeface="Calibri" panose="020F0502020204030204" pitchFamily="34" charset="0"/>
                <a:ea typeface="Calibri" panose="020F0502020204030204" pitchFamily="34" charset="0"/>
                <a:cs typeface="Times New Roman" panose="02020603050405020304" pitchFamily="18" charset="0"/>
              </a:rPr>
              <a:t>changes </a:t>
            </a:r>
          </a:p>
          <a:p>
            <a:pPr marL="342900" indent="-342900">
              <a:lnSpc>
                <a:spcPct val="107000"/>
              </a:lnSpc>
              <a:spcAft>
                <a:spcPts val="800"/>
              </a:spcAft>
              <a:buFont typeface="Wingdings 2" panose="050201020105070707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The body goes through huge changes during </a:t>
            </a:r>
            <a:r>
              <a:rPr lang="en-US" dirty="0" smtClean="0">
                <a:latin typeface="Calibri" panose="020F0502020204030204" pitchFamily="34" charset="0"/>
                <a:ea typeface="Calibri" panose="020F0502020204030204" pitchFamily="34" charset="0"/>
                <a:cs typeface="Times New Roman" panose="02020603050405020304" pitchFamily="18" charset="0"/>
              </a:rPr>
              <a:t>puberty.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2" panose="050201020105070707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Growth spurts can be very challenging if a child already has difficulty with motor skills as they are trying to keep up with body changes as well as complete the motor tasks required of </a:t>
            </a:r>
            <a:r>
              <a:rPr lang="en-US" dirty="0" smtClean="0">
                <a:latin typeface="Calibri" panose="020F0502020204030204" pitchFamily="34" charset="0"/>
                <a:ea typeface="Calibri" panose="020F0502020204030204" pitchFamily="34" charset="0"/>
                <a:cs typeface="Times New Roman" panose="02020603050405020304" pitchFamily="18" charset="0"/>
              </a:rPr>
              <a:t>them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2" panose="050201020105070707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Sensory issues can resurface due to the body changes and this can impact behavior and </a:t>
            </a:r>
            <a:r>
              <a:rPr lang="en-US" dirty="0" smtClean="0">
                <a:latin typeface="Calibri" panose="020F0502020204030204" pitchFamily="34" charset="0"/>
                <a:ea typeface="Calibri" panose="020F0502020204030204" pitchFamily="34" charset="0"/>
                <a:cs typeface="Times New Roman" panose="02020603050405020304" pitchFamily="18" charset="0"/>
              </a:rPr>
              <a:t>responses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2" panose="050201020105070707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Be vigilant during this phase as issues may resurface and </a:t>
            </a:r>
            <a:r>
              <a:rPr lang="en-US" dirty="0" smtClean="0">
                <a:latin typeface="Calibri" panose="020F0502020204030204" pitchFamily="34" charset="0"/>
                <a:ea typeface="Calibri" panose="020F0502020204030204" pitchFamily="34" charset="0"/>
                <a:cs typeface="Times New Roman" panose="02020603050405020304" pitchFamily="18" charset="0"/>
              </a:rPr>
              <a:t>change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621" y="1488552"/>
            <a:ext cx="3475957" cy="1946536"/>
          </a:xfrm>
          <a:prstGeom prst="rect">
            <a:avLst/>
          </a:prstGeom>
        </p:spPr>
      </p:pic>
      <p:sp>
        <p:nvSpPr>
          <p:cNvPr id="4" name="Rectangle 3"/>
          <p:cNvSpPr/>
          <p:nvPr/>
        </p:nvSpPr>
        <p:spPr>
          <a:xfrm>
            <a:off x="1545522" y="757406"/>
            <a:ext cx="8114594" cy="532903"/>
          </a:xfrm>
          <a:prstGeom prst="rect">
            <a:avLst/>
          </a:prstGeom>
        </p:spPr>
        <p:txBody>
          <a:bodyPr wrap="none">
            <a:spAutoFit/>
          </a:bodyPr>
          <a:lstStyle/>
          <a:p>
            <a:pPr marL="457200">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Secondary General</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491071" y="3435088"/>
            <a:ext cx="5065059" cy="2803973"/>
          </a:xfrm>
          <a:prstGeom prst="rect">
            <a:avLst/>
          </a:prstGeom>
        </p:spPr>
        <p:txBody>
          <a:bodyPr wrap="square">
            <a:spAutoFit/>
          </a:bodyPr>
          <a:lstStyle/>
          <a:p>
            <a:pPr lvl="0">
              <a:lnSpc>
                <a:spcPct val="107000"/>
              </a:lnSpc>
              <a:spcAft>
                <a:spcPts val="800"/>
              </a:spcAft>
              <a:tabLst>
                <a:tab pos="4572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Moving from classroom to classroom </a:t>
            </a:r>
          </a:p>
          <a:p>
            <a:pPr marL="342900" indent="-342900">
              <a:lnSpc>
                <a:spcPct val="107000"/>
              </a:lnSpc>
              <a:spcAft>
                <a:spcPts val="800"/>
              </a:spcAft>
              <a:buFont typeface="Wingdings 2" panose="050201020105070707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N</a:t>
            </a:r>
            <a:r>
              <a:rPr lang="en-US" dirty="0" smtClean="0">
                <a:latin typeface="Calibri" panose="020F0502020204030204" pitchFamily="34" charset="0"/>
                <a:ea typeface="Calibri" panose="020F0502020204030204" pitchFamily="34" charset="0"/>
                <a:cs typeface="Times New Roman" panose="02020603050405020304" pitchFamily="18" charset="0"/>
              </a:rPr>
              <a:t>egotiating </a:t>
            </a:r>
            <a:r>
              <a:rPr lang="en-US" dirty="0">
                <a:latin typeface="Calibri" panose="020F0502020204030204" pitchFamily="34" charset="0"/>
                <a:ea typeface="Calibri" panose="020F0502020204030204" pitchFamily="34" charset="0"/>
                <a:cs typeface="Times New Roman" panose="02020603050405020304" pitchFamily="18" charset="0"/>
              </a:rPr>
              <a:t>moving between classes and </a:t>
            </a:r>
            <a:r>
              <a:rPr lang="en-US" dirty="0" smtClean="0">
                <a:latin typeface="Calibri" panose="020F0502020204030204" pitchFamily="34" charset="0"/>
                <a:ea typeface="Calibri" panose="020F0502020204030204" pitchFamily="34" charset="0"/>
                <a:cs typeface="Times New Roman" panose="02020603050405020304" pitchFamily="18" charset="0"/>
              </a:rPr>
              <a:t>teachers</a:t>
            </a:r>
            <a:r>
              <a:rPr lang="en-US" dirty="0">
                <a:latin typeface="Calibri" panose="020F0502020204030204" pitchFamily="34" charset="0"/>
                <a:ea typeface="Calibri" panose="020F0502020204030204" pitchFamily="34" charset="0"/>
                <a:cs typeface="Times New Roman" panose="02020603050405020304" pitchFamily="18" charset="0"/>
              </a:rPr>
              <a:t> places additional </a:t>
            </a:r>
            <a:r>
              <a:rPr lang="en-US" dirty="0" smtClean="0">
                <a:latin typeface="Calibri" panose="020F0502020204030204" pitchFamily="34" charset="0"/>
                <a:ea typeface="Calibri" panose="020F0502020204030204" pitchFamily="34" charset="0"/>
                <a:cs typeface="Times New Roman" panose="02020603050405020304" pitchFamily="18" charset="0"/>
              </a:rPr>
              <a:t>challenges on learners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2" panose="050201020105070707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It can be very challenging for those with organizational </a:t>
            </a:r>
            <a:r>
              <a:rPr lang="en-US" dirty="0" smtClean="0">
                <a:latin typeface="Calibri" panose="020F0502020204030204" pitchFamily="34" charset="0"/>
                <a:ea typeface="Calibri" panose="020F0502020204030204" pitchFamily="34" charset="0"/>
                <a:cs typeface="Times New Roman" panose="02020603050405020304" pitchFamily="18" charset="0"/>
              </a:rPr>
              <a:t>difficulties</a:t>
            </a:r>
          </a:p>
          <a:p>
            <a:pPr marL="342900" indent="-342900">
              <a:lnSpc>
                <a:spcPct val="107000"/>
              </a:lnSpc>
              <a:spcAft>
                <a:spcPts val="800"/>
              </a:spcAft>
              <a:buFont typeface="Wingdings 2" panose="050201020105070707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F</a:t>
            </a:r>
            <a:r>
              <a:rPr lang="en-US" dirty="0" smtClean="0">
                <a:latin typeface="Calibri" panose="020F0502020204030204" pitchFamily="34" charset="0"/>
                <a:ea typeface="Calibri" panose="020F0502020204030204" pitchFamily="34" charset="0"/>
                <a:cs typeface="Times New Roman" panose="02020603050405020304" pitchFamily="18" charset="0"/>
              </a:rPr>
              <a:t>or </a:t>
            </a:r>
            <a:r>
              <a:rPr lang="en-US" dirty="0">
                <a:latin typeface="Calibri" panose="020F0502020204030204" pitchFamily="34" charset="0"/>
                <a:ea typeface="Calibri" panose="020F0502020204030204" pitchFamily="34" charset="0"/>
                <a:cs typeface="Times New Roman" panose="02020603050405020304" pitchFamily="18" charset="0"/>
              </a:rPr>
              <a:t>those with sensory sensitivity moving </a:t>
            </a:r>
            <a:r>
              <a:rPr lang="en-US" dirty="0" smtClean="0">
                <a:latin typeface="Calibri" panose="020F0502020204030204" pitchFamily="34" charset="0"/>
                <a:ea typeface="Calibri" panose="020F0502020204030204" pitchFamily="34" charset="0"/>
                <a:cs typeface="Times New Roman" panose="02020603050405020304" pitchFamily="18" charset="0"/>
              </a:rPr>
              <a:t>between </a:t>
            </a:r>
            <a:r>
              <a:rPr lang="en-US" dirty="0">
                <a:latin typeface="Calibri" panose="020F0502020204030204" pitchFamily="34" charset="0"/>
                <a:ea typeface="Calibri" panose="020F0502020204030204" pitchFamily="34" charset="0"/>
                <a:cs typeface="Times New Roman" panose="02020603050405020304" pitchFamily="18" charset="0"/>
              </a:rPr>
              <a:t>classes can be an exhausting </a:t>
            </a:r>
            <a:r>
              <a:rPr lang="en-US" dirty="0" smtClean="0">
                <a:latin typeface="Calibri" panose="020F0502020204030204" pitchFamily="34" charset="0"/>
                <a:ea typeface="Calibri" panose="020F0502020204030204" pitchFamily="34" charset="0"/>
                <a:cs typeface="Times New Roman" panose="02020603050405020304" pitchFamily="18" charset="0"/>
              </a:rPr>
              <a:t>challenge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594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70334"/>
            <a:ext cx="6750424" cy="4783874"/>
          </a:xfrm>
          <a:prstGeom prst="rect">
            <a:avLst/>
          </a:prstGeom>
        </p:spPr>
        <p:txBody>
          <a:bodyPr wrap="square">
            <a:spAutoFit/>
          </a:bodyPr>
          <a:lstStyle/>
          <a:p>
            <a:pPr marL="457200" lvl="0">
              <a:lnSpc>
                <a:spcPct val="107000"/>
              </a:lnSpc>
              <a:spcAft>
                <a:spcPts val="800"/>
              </a:spcAft>
            </a:pPr>
            <a:r>
              <a:rPr lang="en-US" sz="2000" b="1" dirty="0" err="1" smtClean="0">
                <a:latin typeface="Calibri" panose="020F0502020204030204" pitchFamily="34" charset="0"/>
                <a:ea typeface="Calibri" panose="020F0502020204030204" pitchFamily="34" charset="0"/>
                <a:cs typeface="Times New Roman" panose="02020603050405020304" pitchFamily="18" charset="0"/>
              </a:rPr>
              <a:t>Behaviour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0" indent="-28575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Social expectations change, increasing the challenges placed on a young </a:t>
            </a:r>
            <a:r>
              <a:rPr lang="en-US" sz="2000" dirty="0" smtClean="0">
                <a:latin typeface="Calibri" panose="020F0502020204030204" pitchFamily="34" charset="0"/>
                <a:ea typeface="Calibri" panose="020F0502020204030204" pitchFamily="34" charset="0"/>
                <a:cs typeface="Times New Roman" panose="02020603050405020304" pitchFamily="18" charset="0"/>
              </a:rPr>
              <a:t>adult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0" indent="-28575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Presentation of </a:t>
            </a:r>
            <a:r>
              <a:rPr lang="en-US" sz="2000" dirty="0" smtClean="0">
                <a:latin typeface="Calibri" panose="020F0502020204030204" pitchFamily="34" charset="0"/>
                <a:ea typeface="Calibri" panose="020F0502020204030204" pitchFamily="34" charset="0"/>
                <a:cs typeface="Times New Roman" panose="02020603050405020304" pitchFamily="18" charset="0"/>
              </a:rPr>
              <a:t>challenging </a:t>
            </a:r>
            <a:r>
              <a:rPr lang="en-US" sz="2000" dirty="0">
                <a:latin typeface="Calibri" panose="020F0502020204030204" pitchFamily="34" charset="0"/>
                <a:ea typeface="Calibri" panose="020F0502020204030204" pitchFamily="34" charset="0"/>
                <a:cs typeface="Times New Roman" panose="02020603050405020304" pitchFamily="18" charset="0"/>
              </a:rPr>
              <a:t>behavior can be due to many external and internal </a:t>
            </a:r>
            <a:r>
              <a:rPr lang="en-US" sz="2000" dirty="0" smtClean="0">
                <a:latin typeface="Calibri" panose="020F0502020204030204" pitchFamily="34" charset="0"/>
                <a:ea typeface="Calibri" panose="020F0502020204030204" pitchFamily="34" charset="0"/>
                <a:cs typeface="Times New Roman" panose="02020603050405020304" pitchFamily="18" charset="0"/>
              </a:rPr>
              <a:t>factors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0" indent="-28575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need to rule out potential physical and sensory difficulties is imperative to prevent labeling behavior when there can be a valid reason for it.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742950" lvl="0" indent="-285750">
              <a:lnSpc>
                <a:spcPct val="107000"/>
              </a:lnSpc>
              <a:spcAft>
                <a:spcPts val="800"/>
              </a:spcAft>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Pupils </a:t>
            </a:r>
            <a:r>
              <a:rPr lang="en-US" sz="2000" dirty="0">
                <a:latin typeface="Calibri" panose="020F0502020204030204" pitchFamily="34" charset="0"/>
                <a:ea typeface="Calibri" panose="020F0502020204030204" pitchFamily="34" charset="0"/>
                <a:cs typeface="Times New Roman" panose="02020603050405020304" pitchFamily="18" charset="0"/>
              </a:rPr>
              <a:t>can make it through the primary education system with below average abilities, but no support, and when the challenge increases at Secondary, this becomes too much and challenging </a:t>
            </a:r>
            <a:r>
              <a:rPr lang="en-US" sz="2000" dirty="0" err="1">
                <a:latin typeface="Calibri" panose="020F0502020204030204" pitchFamily="34" charset="0"/>
                <a:ea typeface="Calibri" panose="020F0502020204030204" pitchFamily="34" charset="0"/>
                <a:cs typeface="Times New Roman" panose="02020603050405020304" pitchFamily="18" charset="0"/>
              </a:rPr>
              <a:t>behaviours</a:t>
            </a:r>
            <a:r>
              <a:rPr lang="en-US" sz="2000" dirty="0">
                <a:latin typeface="Calibri" panose="020F0502020204030204" pitchFamily="34" charset="0"/>
                <a:ea typeface="Calibri" panose="020F0502020204030204" pitchFamily="34" charset="0"/>
                <a:cs typeface="Times New Roman" panose="02020603050405020304" pitchFamily="18" charset="0"/>
              </a:rPr>
              <a:t> may be the result of </a:t>
            </a:r>
            <a:r>
              <a:rPr lang="en-US" sz="2000" dirty="0" smtClean="0">
                <a:latin typeface="Calibri" panose="020F0502020204030204" pitchFamily="34" charset="0"/>
                <a:ea typeface="Calibri" panose="020F0502020204030204" pitchFamily="34" charset="0"/>
                <a:cs typeface="Times New Roman" panose="02020603050405020304" pitchFamily="18" charset="0"/>
              </a:rPr>
              <a:t>this</a:t>
            </a:r>
            <a:r>
              <a:rPr lang="en-US" sz="20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156" y="1670334"/>
            <a:ext cx="3970181" cy="2871764"/>
          </a:xfrm>
          <a:prstGeom prst="rect">
            <a:avLst/>
          </a:prstGeom>
        </p:spPr>
      </p:pic>
      <p:sp>
        <p:nvSpPr>
          <p:cNvPr id="5" name="Rectangle 4"/>
          <p:cNvSpPr/>
          <p:nvPr/>
        </p:nvSpPr>
        <p:spPr>
          <a:xfrm>
            <a:off x="1863869" y="859006"/>
            <a:ext cx="8114594" cy="532903"/>
          </a:xfrm>
          <a:prstGeom prst="rect">
            <a:avLst/>
          </a:prstGeom>
        </p:spPr>
        <p:txBody>
          <a:bodyPr wrap="none">
            <a:spAutoFit/>
          </a:bodyPr>
          <a:lstStyle/>
          <a:p>
            <a:pPr marL="457200">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Secondary General</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020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318" y="1611914"/>
            <a:ext cx="5226423" cy="4252831"/>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tabLst>
                <a:tab pos="457200" algn="l"/>
              </a:tabLst>
            </a:pPr>
            <a:r>
              <a:rPr lang="en-US" b="1" dirty="0" smtClean="0">
                <a:latin typeface="Calibri" panose="020F0502020204030204" pitchFamily="34" charset="0"/>
                <a:ea typeface="Calibri" panose="020F0502020204030204" pitchFamily="34" charset="0"/>
                <a:cs typeface="Times New Roman" panose="02020603050405020304" pitchFamily="18" charset="0"/>
              </a:rPr>
              <a:t>Autism </a:t>
            </a:r>
            <a:r>
              <a:rPr lang="en-US" b="1" dirty="0">
                <a:latin typeface="Calibri" panose="020F0502020204030204" pitchFamily="34" charset="0"/>
                <a:ea typeface="Calibri" panose="020F0502020204030204" pitchFamily="34" charset="0"/>
                <a:cs typeface="Times New Roman" panose="02020603050405020304" pitchFamily="18" charset="0"/>
              </a:rPr>
              <a:t>(now becoming more apparent in girls)</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Girls are more likely to receive a diagnosis from year 6 upwards due to </a:t>
            </a:r>
            <a:r>
              <a:rPr lang="en-US" dirty="0" smtClean="0">
                <a:latin typeface="Calibri" panose="020F0502020204030204" pitchFamily="34" charset="0"/>
                <a:ea typeface="Calibri" panose="020F0502020204030204" pitchFamily="34" charset="0"/>
                <a:cs typeface="Times New Roman" panose="02020603050405020304" pitchFamily="18" charset="0"/>
              </a:rPr>
              <a:t>using their </a:t>
            </a:r>
            <a:r>
              <a:rPr lang="en-US" dirty="0">
                <a:latin typeface="Calibri" panose="020F0502020204030204" pitchFamily="34" charset="0"/>
                <a:ea typeface="Calibri" panose="020F0502020204030204" pitchFamily="34" charset="0"/>
                <a:cs typeface="Times New Roman" panose="02020603050405020304" pitchFamily="18" charset="0"/>
              </a:rPr>
              <a:t>ability to follow social rules and </a:t>
            </a:r>
            <a:r>
              <a:rPr lang="en-US" dirty="0" smtClean="0">
                <a:latin typeface="Calibri" panose="020F0502020204030204" pitchFamily="34" charset="0"/>
                <a:ea typeface="Calibri" panose="020F0502020204030204" pitchFamily="34" charset="0"/>
                <a:cs typeface="Times New Roman" panose="02020603050405020304" pitchFamily="18" charset="0"/>
              </a:rPr>
              <a:t>communicate to mask their condition</a:t>
            </a:r>
          </a:p>
          <a:p>
            <a:pPr marL="285750" lvl="0" indent="-285750">
              <a:lnSpc>
                <a:spcPct val="107000"/>
              </a:lnSpc>
              <a:spcAft>
                <a:spcPts val="8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A</a:t>
            </a:r>
            <a:r>
              <a:rPr lang="en-US" dirty="0" smtClean="0">
                <a:latin typeface="Calibri" panose="020F0502020204030204" pitchFamily="34" charset="0"/>
                <a:ea typeface="Calibri" panose="020F0502020204030204" pitchFamily="34" charset="0"/>
                <a:cs typeface="Times New Roman" panose="02020603050405020304" pitchFamily="18" charset="0"/>
              </a:rPr>
              <a:t>s </a:t>
            </a:r>
            <a:r>
              <a:rPr lang="en-US" dirty="0">
                <a:latin typeface="Calibri" panose="020F0502020204030204" pitchFamily="34" charset="0"/>
                <a:ea typeface="Calibri" panose="020F0502020204030204" pitchFamily="34" charset="0"/>
                <a:cs typeface="Times New Roman" panose="02020603050405020304" pitchFamily="18" charset="0"/>
              </a:rPr>
              <a:t>social, physical and academic demands increase the issues can become more </a:t>
            </a:r>
            <a:r>
              <a:rPr lang="en-US" dirty="0" smtClean="0">
                <a:latin typeface="Calibri" panose="020F0502020204030204" pitchFamily="34" charset="0"/>
                <a:ea typeface="Calibri" panose="020F0502020204030204" pitchFamily="34" charset="0"/>
                <a:cs typeface="Times New Roman" panose="02020603050405020304" pitchFamily="18" charset="0"/>
              </a:rPr>
              <a:t>apparent </a:t>
            </a:r>
          </a:p>
          <a:p>
            <a:pPr marL="285750" lvl="0" indent="-285750">
              <a:lnSpc>
                <a:spcPct val="1070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ability to express needs can become difficult with increased social isolation, and there may be persistent interest in particular subject areas.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Identification </a:t>
            </a:r>
            <a:r>
              <a:rPr lang="en-US" dirty="0">
                <a:latin typeface="Calibri" panose="020F0502020204030204" pitchFamily="34" charset="0"/>
                <a:ea typeface="Calibri" panose="020F0502020204030204" pitchFamily="34" charset="0"/>
                <a:cs typeface="Times New Roman" panose="02020603050405020304" pitchFamily="18" charset="0"/>
              </a:rPr>
              <a:t>and diagnosis of autism in girls is increasing and the awareness that this can be the issue for an individual is </a:t>
            </a:r>
            <a:r>
              <a:rPr lang="en-US" dirty="0" smtClean="0">
                <a:latin typeface="Calibri" panose="020F0502020204030204" pitchFamily="34" charset="0"/>
                <a:ea typeface="Calibri" panose="020F0502020204030204" pitchFamily="34" charset="0"/>
                <a:cs typeface="Times New Roman" panose="02020603050405020304" pitchFamily="18" charset="0"/>
              </a:rPr>
              <a:t>important</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534" y="1611914"/>
            <a:ext cx="4134427" cy="2248214"/>
          </a:xfrm>
          <a:prstGeom prst="rect">
            <a:avLst/>
          </a:prstGeom>
        </p:spPr>
      </p:pic>
      <p:sp>
        <p:nvSpPr>
          <p:cNvPr id="4" name="Rectangle 3"/>
          <p:cNvSpPr/>
          <p:nvPr/>
        </p:nvSpPr>
        <p:spPr>
          <a:xfrm>
            <a:off x="1850444" y="908834"/>
            <a:ext cx="8114594" cy="532903"/>
          </a:xfrm>
          <a:prstGeom prst="rect">
            <a:avLst/>
          </a:prstGeom>
        </p:spPr>
        <p:txBody>
          <a:bodyPr wrap="none">
            <a:spAutoFit/>
          </a:bodyPr>
          <a:lstStyle/>
          <a:p>
            <a:pPr marL="457200">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Secondary General</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938478" y="4030305"/>
            <a:ext cx="4510538" cy="2269467"/>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Support and understanding </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With an understanding of the </a:t>
            </a:r>
            <a:r>
              <a:rPr lang="en-US" dirty="0" smtClean="0">
                <a:latin typeface="Calibri" panose="020F0502020204030204" pitchFamily="34" charset="0"/>
                <a:ea typeface="Calibri" panose="020F0502020204030204" pitchFamily="34" charset="0"/>
                <a:cs typeface="Times New Roman" panose="02020603050405020304" pitchFamily="18" charset="0"/>
              </a:rPr>
              <a:t>difficulties, </a:t>
            </a:r>
            <a:r>
              <a:rPr lang="en-US" dirty="0">
                <a:latin typeface="Calibri" panose="020F0502020204030204" pitchFamily="34" charset="0"/>
                <a:ea typeface="Calibri" panose="020F0502020204030204" pitchFamily="34" charset="0"/>
                <a:cs typeface="Times New Roman" panose="02020603050405020304" pitchFamily="18" charset="0"/>
              </a:rPr>
              <a:t>a young adult can receive support to enable them to successfully move through the higher education system.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Others </a:t>
            </a:r>
            <a:r>
              <a:rPr lang="en-US" dirty="0">
                <a:latin typeface="Calibri" panose="020F0502020204030204" pitchFamily="34" charset="0"/>
                <a:ea typeface="Calibri" panose="020F0502020204030204" pitchFamily="34" charset="0"/>
                <a:cs typeface="Times New Roman" panose="02020603050405020304" pitchFamily="18" charset="0"/>
              </a:rPr>
              <a:t>will continue to require additional support.</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8813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472" y="2058098"/>
            <a:ext cx="10031506" cy="1887696"/>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en-GB" sz="2200" dirty="0" smtClean="0">
                <a:latin typeface="Calibri" panose="020F0502020204030204" pitchFamily="34" charset="0"/>
                <a:ea typeface="Calibri" panose="020F0502020204030204" pitchFamily="34" charset="0"/>
                <a:cs typeface="Times New Roman" panose="02020603050405020304" pitchFamily="18" charset="0"/>
              </a:rPr>
              <a:t>Developmental </a:t>
            </a:r>
            <a:r>
              <a:rPr lang="en-GB" sz="2200" dirty="0">
                <a:latin typeface="Calibri" panose="020F0502020204030204" pitchFamily="34" charset="0"/>
                <a:ea typeface="Calibri" panose="020F0502020204030204" pitchFamily="34" charset="0"/>
                <a:cs typeface="Times New Roman" panose="02020603050405020304" pitchFamily="18" charset="0"/>
              </a:rPr>
              <a:t>Coordination Disorder (DCD) is the term used in </a:t>
            </a:r>
            <a:r>
              <a:rPr lang="en-GB" sz="2200" dirty="0" smtClean="0">
                <a:latin typeface="Calibri" panose="020F0502020204030204" pitchFamily="34" charset="0"/>
                <a:ea typeface="Calibri" panose="020F0502020204030204" pitchFamily="34" charset="0"/>
                <a:cs typeface="Times New Roman" panose="02020603050405020304" pitchFamily="18" charset="0"/>
              </a:rPr>
              <a:t>DSM-5  </a:t>
            </a:r>
            <a:r>
              <a:rPr lang="en-GB" sz="2200" dirty="0">
                <a:latin typeface="Calibri" panose="020F0502020204030204" pitchFamily="34" charset="0"/>
                <a:ea typeface="Calibri" panose="020F0502020204030204" pitchFamily="34" charset="0"/>
                <a:cs typeface="Times New Roman" panose="02020603050405020304" pitchFamily="18" charset="0"/>
              </a:rPr>
              <a:t>to refer to a condition in which an individual has severe difficulties in learning everyday motor skills, which cannot be explained by physical, sensory or intellectual impairment. The main features of this condition are clearly described in </a:t>
            </a:r>
            <a:r>
              <a:rPr lang="en-GB" sz="2200" dirty="0" smtClean="0">
                <a:latin typeface="Calibri" panose="020F0502020204030204" pitchFamily="34" charset="0"/>
                <a:ea typeface="Calibri" panose="020F0502020204030204" pitchFamily="34" charset="0"/>
                <a:cs typeface="Times New Roman" panose="02020603050405020304" pitchFamily="18" charset="0"/>
              </a:rPr>
              <a:t>DSM-5 (</a:t>
            </a:r>
            <a:r>
              <a:rPr lang="en-GB" dirty="0"/>
              <a:t>the standard classification of mental disorders used by mental health </a:t>
            </a:r>
            <a:r>
              <a:rPr lang="en-GB" dirty="0" smtClean="0"/>
              <a:t>professionals)</a:t>
            </a:r>
            <a:r>
              <a:rPr lang="en-GB" sz="2200" dirty="0" smtClean="0">
                <a:latin typeface="Calibri" panose="020F0502020204030204" pitchFamily="34" charset="0"/>
                <a:ea typeface="Calibri" panose="020F0502020204030204" pitchFamily="34" charset="0"/>
                <a:cs typeface="Times New Roman" panose="02020603050405020304" pitchFamily="18" charset="0"/>
              </a:rPr>
              <a:t> </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010" y="3955337"/>
            <a:ext cx="5499977" cy="2158593"/>
          </a:xfrm>
          <a:prstGeom prst="rect">
            <a:avLst/>
          </a:prstGeom>
        </p:spPr>
      </p:pic>
      <p:sp>
        <p:nvSpPr>
          <p:cNvPr id="4" name="Rectangle 3"/>
          <p:cNvSpPr/>
          <p:nvPr/>
        </p:nvSpPr>
        <p:spPr>
          <a:xfrm>
            <a:off x="1345234" y="851917"/>
            <a:ext cx="8686800" cy="1014380"/>
          </a:xfrm>
          <a:prstGeom prst="rect">
            <a:avLst/>
          </a:prstGeom>
        </p:spPr>
        <p:txBody>
          <a:bodyPr wrap="square">
            <a:spAutoFit/>
          </a:bodyPr>
          <a:lstStyle/>
          <a:p>
            <a:pPr marL="457200" algn="ctr">
              <a:lnSpc>
                <a:spcPct val="107000"/>
              </a:lnSpc>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Difficulties and Disorders Which Might Include Physical and Sensory </a:t>
            </a:r>
            <a:r>
              <a:rPr lang="en-US" sz="2800" b="1" dirty="0" smtClean="0">
                <a:latin typeface="Calibri" panose="020F0502020204030204" pitchFamily="34" charset="0"/>
                <a:ea typeface="Calibri" panose="020F0502020204030204" pitchFamily="34" charset="0"/>
                <a:cs typeface="Times New Roman" panose="02020603050405020304" pitchFamily="18" charset="0"/>
              </a:rPr>
              <a:t>Difficulties - </a:t>
            </a:r>
            <a:r>
              <a:rPr lang="en-US" sz="2800" b="1" u="sng" dirty="0" smtClean="0">
                <a:latin typeface="Calibri" panose="020F0502020204030204" pitchFamily="34" charset="0"/>
                <a:ea typeface="Calibri" panose="020F0502020204030204" pitchFamily="34" charset="0"/>
                <a:cs typeface="Times New Roman" panose="02020603050405020304" pitchFamily="18" charset="0"/>
              </a:rPr>
              <a:t>DCD</a:t>
            </a:r>
            <a:endParaRPr lang="en-US" sz="28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96472" y="4137595"/>
            <a:ext cx="5171009" cy="1107996"/>
          </a:xfrm>
          <a:prstGeom prst="rect">
            <a:avLst/>
          </a:prstGeom>
        </p:spPr>
        <p:txBody>
          <a:bodyPr wrap="square">
            <a:spAutoFit/>
          </a:bodyPr>
          <a:lstStyle/>
          <a:p>
            <a:pPr marL="342900" indent="-342900">
              <a:buFont typeface="Arial" panose="020B0604020202020204" pitchFamily="34" charset="0"/>
              <a:buChar char="•"/>
            </a:pPr>
            <a:r>
              <a:rPr lang="en-GB" sz="2200" dirty="0">
                <a:latin typeface="Calibri" panose="020F0502020204030204" pitchFamily="34" charset="0"/>
                <a:ea typeface="Calibri" panose="020F0502020204030204" pitchFamily="34" charset="0"/>
                <a:cs typeface="Times New Roman" panose="02020603050405020304" pitchFamily="18" charset="0"/>
              </a:rPr>
              <a:t>Pupils with DCD benefit greatly from appropriate occupational therapy, including physical and sensory </a:t>
            </a:r>
            <a:r>
              <a:rPr lang="en-GB" sz="2200" dirty="0" smtClean="0">
                <a:latin typeface="Calibri" panose="020F0502020204030204" pitchFamily="34" charset="0"/>
                <a:ea typeface="Calibri" panose="020F0502020204030204" pitchFamily="34" charset="0"/>
                <a:cs typeface="Times New Roman" panose="02020603050405020304" pitchFamily="18" charset="0"/>
              </a:rPr>
              <a:t>activities</a:t>
            </a:r>
            <a:endParaRPr lang="en-GB" sz="2200" dirty="0"/>
          </a:p>
        </p:txBody>
      </p:sp>
    </p:spTree>
    <p:extLst>
      <p:ext uri="{BB962C8B-B14F-4D97-AF65-F5344CB8AC3E}">
        <p14:creationId xmlns:p14="http://schemas.microsoft.com/office/powerpoint/2010/main" val="2257190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997" y="1897692"/>
            <a:ext cx="7294861" cy="335630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Children </a:t>
            </a:r>
            <a:r>
              <a:rPr lang="en-GB" sz="2400" dirty="0">
                <a:effectLst/>
                <a:latin typeface="Calibri" panose="020F0502020204030204" pitchFamily="34" charset="0"/>
                <a:ea typeface="Calibri" panose="020F0502020204030204" pitchFamily="34" charset="0"/>
                <a:cs typeface="Times New Roman" panose="02020603050405020304" pitchFamily="18" charset="0"/>
              </a:rPr>
              <a:t>start school from a very young age and enter with varying ability levels, experiences and needs </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generally, </a:t>
            </a:r>
            <a:r>
              <a:rPr lang="en-GB" sz="2400" dirty="0">
                <a:effectLst/>
                <a:latin typeface="Calibri" panose="020F0502020204030204" pitchFamily="34" charset="0"/>
                <a:ea typeface="Calibri" panose="020F0502020204030204" pitchFamily="34" charset="0"/>
                <a:cs typeface="Times New Roman" panose="02020603050405020304" pitchFamily="18" charset="0"/>
              </a:rPr>
              <a:t>as well as from a physical and sensory perspective. </a:t>
            </a:r>
          </a:p>
          <a:p>
            <a:pPr marL="285750" indent="-28575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Without very obvious difficulties from very early </a:t>
            </a:r>
            <a:r>
              <a:rPr lang="en-GB" sz="2400" dirty="0" smtClean="0">
                <a:latin typeface="Calibri" panose="020F0502020204030204" pitchFamily="34" charset="0"/>
                <a:ea typeface="Calibri" panose="020F0502020204030204" pitchFamily="34" charset="0"/>
                <a:cs typeface="Times New Roman" panose="02020603050405020304" pitchFamily="18" charset="0"/>
              </a:rPr>
              <a:t>an early age, </a:t>
            </a:r>
            <a:r>
              <a:rPr lang="en-GB" sz="2400" dirty="0">
                <a:latin typeface="Calibri" panose="020F0502020204030204" pitchFamily="34" charset="0"/>
                <a:ea typeface="Calibri" panose="020F0502020204030204" pitchFamily="34" charset="0"/>
                <a:cs typeface="Times New Roman" panose="02020603050405020304" pitchFamily="18" charset="0"/>
              </a:rPr>
              <a:t>it tends to be that children’s additional needs are not identified until they reach and engage in the education system.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7318" y="2023032"/>
            <a:ext cx="4172600" cy="2503560"/>
          </a:xfrm>
          <a:prstGeom prst="rect">
            <a:avLst/>
          </a:prstGeom>
        </p:spPr>
      </p:pic>
      <p:sp>
        <p:nvSpPr>
          <p:cNvPr id="4" name="Rectangle 3"/>
          <p:cNvSpPr/>
          <p:nvPr/>
        </p:nvSpPr>
        <p:spPr>
          <a:xfrm>
            <a:off x="1647115" y="734193"/>
            <a:ext cx="8453718" cy="1122871"/>
          </a:xfrm>
          <a:prstGeom prst="rect">
            <a:avLst/>
          </a:prstGeom>
        </p:spPr>
        <p:txBody>
          <a:bodyPr wrap="square">
            <a:spAutoFit/>
          </a:bodyPr>
          <a:lstStyle/>
          <a:p>
            <a:pPr lvl="0" algn="ctr">
              <a:lnSpc>
                <a:spcPct val="107000"/>
              </a:lnSpc>
              <a:spcAft>
                <a:spcPts val="800"/>
              </a:spcAft>
              <a:buClr>
                <a:srgbClr val="FF0000"/>
              </a:buClr>
            </a:pPr>
            <a:r>
              <a:rPr lang="en-GB" sz="3200" b="1" dirty="0">
                <a:latin typeface="Calibri" panose="020F0502020204030204" pitchFamily="34" charset="0"/>
                <a:ea typeface="Calibri" panose="020F0502020204030204" pitchFamily="34" charset="0"/>
                <a:cs typeface="Times New Roman" panose="02020603050405020304" pitchFamily="18" charset="0"/>
              </a:rPr>
              <a:t>Spotting </a:t>
            </a:r>
            <a:r>
              <a:rPr lang="en-GB" sz="3200" b="1" dirty="0" smtClean="0">
                <a:latin typeface="Calibri" panose="020F0502020204030204" pitchFamily="34" charset="0"/>
                <a:ea typeface="Calibri" panose="020F0502020204030204" pitchFamily="34" charset="0"/>
                <a:cs typeface="Times New Roman" panose="02020603050405020304" pitchFamily="18" charset="0"/>
              </a:rPr>
              <a:t>Difficulties when Children Don’t Meet </a:t>
            </a:r>
            <a:r>
              <a:rPr lang="en-GB" sz="3200" b="1" dirty="0">
                <a:latin typeface="Calibri" panose="020F0502020204030204" pitchFamily="34" charset="0"/>
                <a:ea typeface="Calibri" panose="020F0502020204030204" pitchFamily="34" charset="0"/>
                <a:cs typeface="Times New Roman" panose="02020603050405020304" pitchFamily="18" charset="0"/>
              </a:rPr>
              <a:t>the </a:t>
            </a:r>
            <a:r>
              <a:rPr lang="en-GB" sz="3200" b="1" dirty="0" smtClean="0">
                <a:latin typeface="Calibri" panose="020F0502020204030204" pitchFamily="34" charset="0"/>
                <a:ea typeface="Calibri" panose="020F0502020204030204" pitchFamily="34" charset="0"/>
                <a:cs typeface="Times New Roman" panose="02020603050405020304" pitchFamily="18" charset="0"/>
              </a:rPr>
              <a:t>Developmental Milestones</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66997" y="5253995"/>
            <a:ext cx="11772608" cy="86517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It is then that differences are noted in academic achievement when skills are compared to peers’ abilities. This includes difficulties in physical and sensory abilities. </a:t>
            </a:r>
          </a:p>
        </p:txBody>
      </p:sp>
    </p:spTree>
    <p:extLst>
      <p:ext uri="{BB962C8B-B14F-4D97-AF65-F5344CB8AC3E}">
        <p14:creationId xmlns:p14="http://schemas.microsoft.com/office/powerpoint/2010/main" val="1382610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488" y="1998348"/>
            <a:ext cx="11111018" cy="1277786"/>
          </a:xfrm>
          <a:prstGeom prst="rect">
            <a:avLst/>
          </a:prstGeom>
        </p:spPr>
        <p:txBody>
          <a:bodyPr wrap="square">
            <a:spAutoFit/>
          </a:bodyPr>
          <a:lstStyle/>
          <a:p>
            <a:pPr lvl="0">
              <a:lnSpc>
                <a:spcPct val="107000"/>
              </a:lnSpc>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term ‘dyspraxia’ is used in many different ways by different people, which can cause </a:t>
            </a:r>
            <a:r>
              <a:rPr lang="en-GB" dirty="0" smtClean="0">
                <a:latin typeface="Calibri" panose="020F0502020204030204" pitchFamily="34" charset="0"/>
                <a:ea typeface="Calibri" panose="020F0502020204030204" pitchFamily="34" charset="0"/>
                <a:cs typeface="Times New Roman" panose="02020603050405020304" pitchFamily="18" charset="0"/>
              </a:rPr>
              <a:t>confusion.  Some </a:t>
            </a:r>
            <a:r>
              <a:rPr lang="en-GB" dirty="0">
                <a:latin typeface="Calibri" panose="020F0502020204030204" pitchFamily="34" charset="0"/>
                <a:ea typeface="Calibri" panose="020F0502020204030204" pitchFamily="34" charset="0"/>
                <a:cs typeface="Times New Roman" panose="02020603050405020304" pitchFamily="18" charset="0"/>
              </a:rPr>
              <a:t>use it interchangeably with ‘DCD’ to mean the same </a:t>
            </a:r>
            <a:r>
              <a:rPr lang="en-GB" dirty="0" smtClean="0">
                <a:latin typeface="Calibri" panose="020F0502020204030204" pitchFamily="34" charset="0"/>
                <a:ea typeface="Calibri" panose="020F0502020204030204" pitchFamily="34" charset="0"/>
                <a:cs typeface="Times New Roman" panose="02020603050405020304" pitchFamily="18" charset="0"/>
              </a:rPr>
              <a:t>thing others </a:t>
            </a:r>
            <a:r>
              <a:rPr lang="en-GB" dirty="0">
                <a:latin typeface="Calibri" panose="020F0502020204030204" pitchFamily="34" charset="0"/>
                <a:ea typeface="Calibri" panose="020F0502020204030204" pitchFamily="34" charset="0"/>
                <a:cs typeface="Times New Roman" panose="02020603050405020304" pitchFamily="18" charset="0"/>
              </a:rPr>
              <a:t>use it to refer to something quite </a:t>
            </a:r>
            <a:r>
              <a:rPr lang="en-GB" dirty="0" smtClean="0">
                <a:latin typeface="Calibri" panose="020F0502020204030204" pitchFamily="34" charset="0"/>
                <a:ea typeface="Calibri" panose="020F0502020204030204" pitchFamily="34" charset="0"/>
                <a:cs typeface="Times New Roman" panose="02020603050405020304" pitchFamily="18" charset="0"/>
              </a:rPr>
              <a:t>different. Unlike </a:t>
            </a:r>
            <a:r>
              <a:rPr lang="en-GB" dirty="0">
                <a:latin typeface="Calibri" panose="020F0502020204030204" pitchFamily="34" charset="0"/>
                <a:ea typeface="Calibri" panose="020F0502020204030204" pitchFamily="34" charset="0"/>
                <a:cs typeface="Times New Roman" panose="02020603050405020304" pitchFamily="18" charset="0"/>
              </a:rPr>
              <a:t>DCD, there is no internationally agreed formal definition of the term ‘dyspraxia’, and it is not include </a:t>
            </a:r>
            <a:r>
              <a:rPr lang="en-GB" dirty="0" smtClean="0">
                <a:latin typeface="Calibri" panose="020F0502020204030204" pitchFamily="34" charset="0"/>
                <a:ea typeface="Calibri" panose="020F0502020204030204" pitchFamily="34" charset="0"/>
                <a:cs typeface="Times New Roman" panose="02020603050405020304" pitchFamily="18" charset="0"/>
              </a:rPr>
              <a:t>in DSM-5</a:t>
            </a:r>
            <a:r>
              <a:rPr lang="en-GB" dirty="0" smtClean="0"/>
              <a:t> </a:t>
            </a:r>
            <a:r>
              <a:rPr lang="en-GB" dirty="0"/>
              <a:t>standard classification of mental </a:t>
            </a:r>
            <a:r>
              <a:rPr lang="en-GB" dirty="0" smtClean="0"/>
              <a:t>disorders.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53606" y="836656"/>
            <a:ext cx="8686800" cy="993926"/>
          </a:xfrm>
          <a:prstGeom prst="rect">
            <a:avLst/>
          </a:prstGeom>
        </p:spPr>
        <p:txBody>
          <a:bodyPr wrap="square">
            <a:spAutoFit/>
          </a:bodyPr>
          <a:lstStyle/>
          <a:p>
            <a:pPr marL="457200" algn="ctr">
              <a:lnSpc>
                <a:spcPct val="107000"/>
              </a:lnSpc>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Difficulties and Disorders Which Might Include Physical and Sensory </a:t>
            </a:r>
            <a:r>
              <a:rPr lang="en-US" sz="2800" b="1" dirty="0" smtClean="0">
                <a:latin typeface="Calibri" panose="020F0502020204030204" pitchFamily="34" charset="0"/>
                <a:ea typeface="Calibri" panose="020F0502020204030204" pitchFamily="34" charset="0"/>
                <a:cs typeface="Times New Roman" panose="02020603050405020304" pitchFamily="18" charset="0"/>
              </a:rPr>
              <a:t>Difficulties – </a:t>
            </a:r>
            <a:r>
              <a:rPr lang="en-US" sz="2800" b="1" u="sng" dirty="0" smtClean="0">
                <a:latin typeface="Calibri" panose="020F0502020204030204" pitchFamily="34" charset="0"/>
                <a:ea typeface="Calibri" panose="020F0502020204030204" pitchFamily="34" charset="0"/>
                <a:cs typeface="Times New Roman" panose="02020603050405020304" pitchFamily="18" charset="0"/>
              </a:rPr>
              <a:t>Dyspraxia</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44488" y="3443900"/>
            <a:ext cx="11111017" cy="2895152"/>
          </a:xfrm>
          <a:prstGeom prst="rect">
            <a:avLst/>
          </a:prstGeom>
        </p:spPr>
        <p:txBody>
          <a:bodyPr wrap="square">
            <a:spAutoFit/>
          </a:bodyPr>
          <a:lstStyle/>
          <a:p>
            <a:pPr marL="457200">
              <a:lnSpc>
                <a:spcPct val="107000"/>
              </a:lnSpc>
              <a:spcAft>
                <a:spcPts val="0"/>
              </a:spcAft>
            </a:pPr>
            <a:r>
              <a:rPr lang="en-GB" sz="2000" b="1" dirty="0" smtClean="0">
                <a:latin typeface="Calibri" panose="020F0502020204030204" pitchFamily="34" charset="0"/>
                <a:ea typeface="Calibri" panose="020F0502020204030204" pitchFamily="34" charset="0"/>
                <a:cs typeface="Times New Roman" panose="02020603050405020304" pitchFamily="18" charset="0"/>
              </a:rPr>
              <a:t>Dyspraxia </a:t>
            </a:r>
            <a:r>
              <a:rPr lang="en-GB" sz="2000" b="1" dirty="0">
                <a:latin typeface="Calibri" panose="020F0502020204030204" pitchFamily="34" charset="0"/>
                <a:ea typeface="Calibri" panose="020F0502020204030204" pitchFamily="34" charset="0"/>
                <a:cs typeface="Times New Roman" panose="02020603050405020304" pitchFamily="18" charset="0"/>
              </a:rPr>
              <a:t>includes difficulties around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H</a:t>
            </a:r>
            <a:r>
              <a:rPr lang="en-GB" dirty="0" smtClean="0">
                <a:latin typeface="Calibri" panose="020F0502020204030204" pitchFamily="34" charset="0"/>
                <a:ea typeface="Calibri" panose="020F0502020204030204" pitchFamily="34" charset="0"/>
                <a:cs typeface="Times New Roman" panose="02020603050405020304" pitchFamily="18" charset="0"/>
              </a:rPr>
              <a:t>aving </a:t>
            </a:r>
            <a:r>
              <a:rPr lang="en-GB" dirty="0">
                <a:latin typeface="Calibri" panose="020F0502020204030204" pitchFamily="34" charset="0"/>
                <a:ea typeface="Calibri" panose="020F0502020204030204" pitchFamily="34" charset="0"/>
                <a:cs typeface="Times New Roman" panose="02020603050405020304" pitchFamily="18" charset="0"/>
              </a:rPr>
              <a:t>the idea for, planning and carrying out new and novel tasks </a:t>
            </a:r>
            <a:r>
              <a:rPr lang="en-GB" dirty="0" smtClean="0">
                <a:latin typeface="Calibri" panose="020F0502020204030204" pitchFamily="34" charset="0"/>
                <a:ea typeface="Calibri" panose="020F0502020204030204" pitchFamily="34" charset="0"/>
                <a:cs typeface="Times New Roman" panose="02020603050405020304" pitchFamily="18" charset="0"/>
              </a:rPr>
              <a:t>e.g. </a:t>
            </a:r>
            <a:r>
              <a:rPr lang="en-GB" dirty="0">
                <a:latin typeface="Calibri" panose="020F0502020204030204" pitchFamily="34" charset="0"/>
                <a:ea typeface="Calibri" panose="020F0502020204030204" pitchFamily="34" charset="0"/>
                <a:cs typeface="Times New Roman" panose="02020603050405020304" pitchFamily="18" charset="0"/>
              </a:rPr>
              <a:t>learning to ride a bike, using a bat and ball</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L</a:t>
            </a:r>
            <a:r>
              <a:rPr lang="en-GB" dirty="0" smtClean="0">
                <a:latin typeface="Calibri" panose="020F0502020204030204" pitchFamily="34" charset="0"/>
                <a:ea typeface="Calibri" panose="020F0502020204030204" pitchFamily="34" charset="0"/>
                <a:cs typeface="Times New Roman" panose="02020603050405020304" pitchFamily="18" charset="0"/>
              </a:rPr>
              <a:t>earning </a:t>
            </a:r>
            <a:r>
              <a:rPr lang="en-GB" dirty="0">
                <a:latin typeface="Calibri" panose="020F0502020204030204" pitchFamily="34" charset="0"/>
                <a:ea typeface="Calibri" panose="020F0502020204030204" pitchFamily="34" charset="0"/>
                <a:cs typeface="Times New Roman" panose="02020603050405020304" pitchFamily="18" charset="0"/>
              </a:rPr>
              <a:t>new motor skills, and inability to generalise skills for new tasks  </a:t>
            </a:r>
            <a:r>
              <a:rPr lang="en-GB" dirty="0" smtClean="0">
                <a:latin typeface="Calibri" panose="020F0502020204030204" pitchFamily="34" charset="0"/>
                <a:ea typeface="Calibri" panose="020F0502020204030204" pitchFamily="34" charset="0"/>
                <a:cs typeface="Times New Roman" panose="02020603050405020304" pitchFamily="18" charset="0"/>
              </a:rPr>
              <a:t>e.g. swinging a tennis </a:t>
            </a:r>
            <a:r>
              <a:rPr lang="en-GB" dirty="0">
                <a:latin typeface="Calibri" panose="020F0502020204030204" pitchFamily="34" charset="0"/>
                <a:ea typeface="Calibri" panose="020F0502020204030204" pitchFamily="34" charset="0"/>
                <a:cs typeface="Times New Roman" panose="02020603050405020304" pitchFamily="18" charset="0"/>
              </a:rPr>
              <a:t>racket </a:t>
            </a:r>
            <a:r>
              <a:rPr lang="en-GB" dirty="0" smtClean="0">
                <a:latin typeface="Calibri" panose="020F0502020204030204" pitchFamily="34" charset="0"/>
                <a:ea typeface="Calibri" panose="020F0502020204030204" pitchFamily="34" charset="0"/>
                <a:cs typeface="Times New Roman" panose="02020603050405020304" pitchFamily="18" charset="0"/>
              </a:rPr>
              <a:t>and baseball </a:t>
            </a:r>
            <a:r>
              <a:rPr lang="en-GB" dirty="0">
                <a:latin typeface="Calibri" panose="020F0502020204030204" pitchFamily="34" charset="0"/>
                <a:ea typeface="Calibri" panose="020F0502020204030204" pitchFamily="34" charset="0"/>
                <a:cs typeface="Times New Roman" panose="02020603050405020304" pitchFamily="18" charset="0"/>
              </a:rPr>
              <a:t>bat </a:t>
            </a:r>
            <a:r>
              <a:rPr lang="en-GB" dirty="0" smtClean="0">
                <a:latin typeface="Calibri" panose="020F0502020204030204" pitchFamily="34" charset="0"/>
                <a:ea typeface="Calibri" panose="020F0502020204030204" pitchFamily="34" charset="0"/>
                <a:cs typeface="Times New Roman" panose="02020603050405020304" pitchFamily="18" charset="0"/>
              </a:rPr>
              <a:t>are different </a:t>
            </a:r>
            <a:r>
              <a:rPr lang="en-GB" dirty="0">
                <a:latin typeface="Calibri" panose="020F0502020204030204" pitchFamily="34" charset="0"/>
                <a:ea typeface="Calibri" panose="020F0502020204030204" pitchFamily="34" charset="0"/>
                <a:cs typeface="Times New Roman" panose="02020603050405020304" pitchFamily="18" charset="0"/>
              </a:rPr>
              <a:t>but require similar </a:t>
            </a:r>
            <a:r>
              <a:rPr lang="en-GB" dirty="0" smtClean="0">
                <a:latin typeface="Calibri" panose="020F0502020204030204" pitchFamily="34" charset="0"/>
                <a:ea typeface="Calibri" panose="020F0502020204030204" pitchFamily="34" charset="0"/>
                <a:cs typeface="Times New Roman" panose="02020603050405020304" pitchFamily="18" charset="0"/>
              </a:rPr>
              <a:t>skills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a:t>
            </a:r>
            <a:r>
              <a:rPr lang="en-GB" dirty="0" smtClean="0">
                <a:latin typeface="Calibri" panose="020F0502020204030204" pitchFamily="34" charset="0"/>
                <a:ea typeface="Calibri" panose="020F0502020204030204" pitchFamily="34" charset="0"/>
                <a:cs typeface="Times New Roman" panose="02020603050405020304" pitchFamily="18" charset="0"/>
              </a:rPr>
              <a:t>he </a:t>
            </a:r>
            <a:r>
              <a:rPr lang="en-GB" dirty="0">
                <a:latin typeface="Calibri" panose="020F0502020204030204" pitchFamily="34" charset="0"/>
                <a:ea typeface="Calibri" panose="020F0502020204030204" pitchFamily="34" charset="0"/>
                <a:cs typeface="Times New Roman" panose="02020603050405020304" pitchFamily="18" charset="0"/>
              </a:rPr>
              <a:t>ability to tie hair but </a:t>
            </a:r>
            <a:r>
              <a:rPr lang="en-GB" dirty="0" smtClean="0">
                <a:latin typeface="Calibri" panose="020F0502020204030204" pitchFamily="34" charset="0"/>
                <a:ea typeface="Calibri" panose="020F0502020204030204" pitchFamily="34" charset="0"/>
                <a:cs typeface="Times New Roman" panose="02020603050405020304" pitchFamily="18" charset="0"/>
              </a:rPr>
              <a:t>no able </a:t>
            </a:r>
            <a:r>
              <a:rPr lang="en-GB" dirty="0">
                <a:latin typeface="Calibri" panose="020F0502020204030204" pitchFamily="34" charset="0"/>
                <a:ea typeface="Calibri" panose="020F0502020204030204" pitchFamily="34" charset="0"/>
                <a:cs typeface="Times New Roman" panose="02020603050405020304" pitchFamily="18" charset="0"/>
              </a:rPr>
              <a:t>to tie shoe laces, disorganised, poor body awareness and coordination</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a:t>
            </a:r>
            <a:r>
              <a:rPr lang="en-GB" dirty="0" smtClean="0">
                <a:latin typeface="Calibri" panose="020F0502020204030204" pitchFamily="34" charset="0"/>
                <a:ea typeface="Calibri" panose="020F0502020204030204" pitchFamily="34" charset="0"/>
                <a:cs typeface="Times New Roman" panose="02020603050405020304" pitchFamily="18" charset="0"/>
              </a:rPr>
              <a:t>he </a:t>
            </a:r>
            <a:r>
              <a:rPr lang="en-GB" dirty="0">
                <a:latin typeface="Calibri" panose="020F0502020204030204" pitchFamily="34" charset="0"/>
                <a:ea typeface="Calibri" panose="020F0502020204030204" pitchFamily="34" charset="0"/>
                <a:cs typeface="Times New Roman" panose="02020603050405020304" pitchFamily="18" charset="0"/>
              </a:rPr>
              <a:t>amount of time it takes to learn new skills, clumsy appearance, difficulty with self care skills, developmental delay, more talking than </a:t>
            </a:r>
            <a:r>
              <a:rPr lang="en-GB" dirty="0" smtClean="0">
                <a:latin typeface="Calibri" panose="020F0502020204030204" pitchFamily="34" charset="0"/>
                <a:ea typeface="Calibri" panose="020F0502020204030204" pitchFamily="34" charset="0"/>
                <a:cs typeface="Times New Roman" panose="02020603050405020304" pitchFamily="18" charset="0"/>
              </a:rPr>
              <a:t>action</a:t>
            </a:r>
          </a:p>
          <a:p>
            <a:pPr marL="34290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Pupils with dyspraxia benefit greatly from appropriate occupational therapy, including physical and sensory activities</a:t>
            </a:r>
            <a:r>
              <a:rPr lang="en-GB" dirty="0" smtClean="0">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1378566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802" y="1730089"/>
            <a:ext cx="11253611" cy="2873607"/>
          </a:xfrm>
          <a:prstGeom prst="rect">
            <a:avLst/>
          </a:prstGeom>
        </p:spPr>
        <p:txBody>
          <a:bodyPr wrap="square">
            <a:spAutoFit/>
          </a:bodyPr>
          <a:lstStyle/>
          <a:p>
            <a:pPr marL="342900" lvl="0" indent="-342900">
              <a:lnSpc>
                <a:spcPct val="107000"/>
              </a:lnSpc>
              <a:spcAft>
                <a:spcPts val="800"/>
              </a:spcAft>
              <a:buFont typeface="Wingdings 2" panose="05020102010507070707" pitchFamily="18" charset="2"/>
              <a:buChar char=""/>
              <a:tabLst>
                <a:tab pos="457200" algn="l"/>
              </a:tabLst>
            </a:pPr>
            <a:r>
              <a:rPr lang="en-GB" dirty="0" smtClean="0">
                <a:latin typeface="Calibri" panose="020F0502020204030204" pitchFamily="34" charset="0"/>
                <a:ea typeface="Calibri" panose="020F0502020204030204" pitchFamily="34" charset="0"/>
                <a:cs typeface="Times New Roman" panose="02020603050405020304" pitchFamily="18" charset="0"/>
              </a:rPr>
              <a:t>New </a:t>
            </a:r>
            <a:r>
              <a:rPr lang="en-GB" dirty="0">
                <a:latin typeface="Calibri" panose="020F0502020204030204" pitchFamily="34" charset="0"/>
                <a:ea typeface="Calibri" panose="020F0502020204030204" pitchFamily="34" charset="0"/>
                <a:cs typeface="Times New Roman" panose="02020603050405020304" pitchFamily="18" charset="0"/>
              </a:rPr>
              <a:t>DSM-V includes </a:t>
            </a:r>
            <a:r>
              <a:rPr lang="en-GB" b="1" dirty="0" smtClean="0">
                <a:latin typeface="Calibri" panose="020F0502020204030204" pitchFamily="34" charset="0"/>
                <a:ea typeface="Calibri" panose="020F0502020204030204" pitchFamily="34" charset="0"/>
                <a:cs typeface="Times New Roman" panose="02020603050405020304" pitchFamily="18" charset="0"/>
              </a:rPr>
              <a:t>Sensory </a:t>
            </a:r>
            <a:r>
              <a:rPr lang="en-GB" b="1" dirty="0">
                <a:latin typeface="Calibri" panose="020F0502020204030204" pitchFamily="34" charset="0"/>
                <a:ea typeface="Calibri" panose="020F0502020204030204" pitchFamily="34" charset="0"/>
                <a:cs typeface="Times New Roman" panose="02020603050405020304" pitchFamily="18" charset="0"/>
              </a:rPr>
              <a:t>I</a:t>
            </a:r>
            <a:r>
              <a:rPr lang="en-GB" b="1" dirty="0" smtClean="0">
                <a:latin typeface="Calibri" panose="020F0502020204030204" pitchFamily="34" charset="0"/>
                <a:ea typeface="Calibri" panose="020F0502020204030204" pitchFamily="34" charset="0"/>
                <a:cs typeface="Times New Roman" panose="02020603050405020304" pitchFamily="18" charset="0"/>
              </a:rPr>
              <a:t>ssues</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GB" dirty="0" smtClean="0">
                <a:latin typeface="Calibri" panose="020F0502020204030204" pitchFamily="34" charset="0"/>
                <a:ea typeface="Calibri" panose="020F0502020204030204" pitchFamily="34" charset="0"/>
                <a:cs typeface="Times New Roman" panose="02020603050405020304" pitchFamily="18" charset="0"/>
              </a:rPr>
              <a:t>DSM </a:t>
            </a:r>
            <a:r>
              <a:rPr lang="en-GB" dirty="0">
                <a:latin typeface="Calibri" panose="020F0502020204030204" pitchFamily="34" charset="0"/>
                <a:ea typeface="Calibri" panose="020F0502020204030204" pitchFamily="34" charset="0"/>
                <a:cs typeface="Times New Roman" panose="02020603050405020304" pitchFamily="18" charset="0"/>
              </a:rPr>
              <a:t>V – 2013: “Autistic Spectrum Disorder</a:t>
            </a:r>
            <a:r>
              <a:rPr lang="en-GB" dirty="0" smtClean="0">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2" panose="05020102010507070707" pitchFamily="18" charset="2"/>
              <a:buChar char=""/>
              <a:tabLst>
                <a:tab pos="457200" algn="l"/>
              </a:tabLst>
            </a:pPr>
            <a:r>
              <a:rPr lang="en-GB" dirty="0" smtClean="0"/>
              <a:t>Autism </a:t>
            </a:r>
            <a:r>
              <a:rPr lang="en-GB" dirty="0"/>
              <a:t>is a lifelong developmental disability that affects how people perceive the world and interact with </a:t>
            </a:r>
            <a:r>
              <a:rPr lang="en-GB" dirty="0" smtClean="0"/>
              <a:t>others.</a:t>
            </a:r>
          </a:p>
          <a:p>
            <a:pPr marL="342900" lvl="0" indent="-342900">
              <a:lnSpc>
                <a:spcPct val="107000"/>
              </a:lnSpc>
              <a:spcAft>
                <a:spcPts val="800"/>
              </a:spcAft>
              <a:buFont typeface="Wingdings 2" panose="05020102010507070707" pitchFamily="18" charset="2"/>
              <a:buChar char=""/>
              <a:tabLst>
                <a:tab pos="457200" algn="l"/>
              </a:tabLst>
            </a:pPr>
            <a:r>
              <a:rPr lang="en-GB" dirty="0" smtClean="0"/>
              <a:t>Autistic </a:t>
            </a:r>
            <a:r>
              <a:rPr lang="en-GB" dirty="0"/>
              <a:t>people see, hear and feel the world differently to other people. </a:t>
            </a:r>
          </a:p>
          <a:p>
            <a:pPr marL="342900" lvl="0" indent="-342900">
              <a:lnSpc>
                <a:spcPct val="107000"/>
              </a:lnSpc>
              <a:spcAft>
                <a:spcPts val="800"/>
              </a:spcAft>
              <a:buFont typeface="Wingdings 2" panose="05020102010507070707" pitchFamily="18" charset="2"/>
              <a:buChar char=""/>
              <a:tabLst>
                <a:tab pos="457200" algn="l"/>
              </a:tabLst>
            </a:pPr>
            <a:r>
              <a:rPr lang="en-GB" dirty="0" smtClean="0">
                <a:latin typeface="Calibri" panose="020F0502020204030204" pitchFamily="34" charset="0"/>
                <a:ea typeface="Calibri" panose="020F0502020204030204" pitchFamily="34" charset="0"/>
                <a:cs typeface="Times New Roman" panose="02020603050405020304" pitchFamily="18" charset="0"/>
              </a:rPr>
              <a:t>A </a:t>
            </a:r>
            <a:r>
              <a:rPr lang="en-GB" dirty="0">
                <a:latin typeface="Calibri" panose="020F0502020204030204" pitchFamily="34" charset="0"/>
                <a:ea typeface="Calibri" panose="020F0502020204030204" pitchFamily="34" charset="0"/>
                <a:cs typeface="Times New Roman" panose="02020603050405020304" pitchFamily="18" charset="0"/>
              </a:rPr>
              <a:t>vast body of research has identified that as </a:t>
            </a:r>
            <a:r>
              <a:rPr lang="en-GB" dirty="0" smtClean="0">
                <a:latin typeface="Calibri" panose="020F0502020204030204" pitchFamily="34" charset="0"/>
                <a:ea typeface="Calibri" panose="020F0502020204030204" pitchFamily="34" charset="0"/>
                <a:cs typeface="Times New Roman" panose="02020603050405020304" pitchFamily="18" charset="0"/>
              </a:rPr>
              <a:t>many </a:t>
            </a:r>
            <a:r>
              <a:rPr lang="en-GB" dirty="0">
                <a:latin typeface="Calibri" panose="020F0502020204030204" pitchFamily="34" charset="0"/>
                <a:ea typeface="Calibri" panose="020F0502020204030204" pitchFamily="34" charset="0"/>
                <a:cs typeface="Times New Roman" panose="02020603050405020304" pitchFamily="18" charset="0"/>
              </a:rPr>
              <a:t>as</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i="1" dirty="0">
                <a:latin typeface="Calibri" panose="020F0502020204030204" pitchFamily="34" charset="0"/>
                <a:ea typeface="Calibri" panose="020F0502020204030204" pitchFamily="34" charset="0"/>
                <a:cs typeface="Times New Roman" panose="02020603050405020304" pitchFamily="18" charset="0"/>
              </a:rPr>
              <a:t>85% - 90% of children with Autism also present with Sensory Processing Disorders</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2" panose="05020102010507070707" pitchFamily="18" charset="2"/>
              <a:buChar char=""/>
              <a:tabLst>
                <a:tab pos="457200" algn="l"/>
              </a:tabLst>
            </a:pPr>
            <a:r>
              <a:rPr lang="en-GB" dirty="0" smtClean="0">
                <a:latin typeface="Calibri" panose="020F0502020204030204" pitchFamily="34" charset="0"/>
                <a:ea typeface="Calibri" panose="020F0502020204030204" pitchFamily="34" charset="0"/>
                <a:cs typeface="Times New Roman" panose="02020603050405020304" pitchFamily="18" charset="0"/>
              </a:rPr>
              <a:t>A </a:t>
            </a:r>
            <a:r>
              <a:rPr lang="en-GB" dirty="0">
                <a:latin typeface="Calibri" panose="020F0502020204030204" pitchFamily="34" charset="0"/>
                <a:ea typeface="Calibri" panose="020F0502020204030204" pitchFamily="34" charset="0"/>
                <a:cs typeface="Times New Roman" panose="02020603050405020304" pitchFamily="18" charset="0"/>
              </a:rPr>
              <a:t>research study conducted by Pfeiffer &amp; </a:t>
            </a:r>
            <a:r>
              <a:rPr lang="en-GB" dirty="0" err="1">
                <a:latin typeface="Calibri" panose="020F0502020204030204" pitchFamily="34" charset="0"/>
                <a:ea typeface="Calibri" panose="020F0502020204030204" pitchFamily="34" charset="0"/>
                <a:cs typeface="Times New Roman" panose="02020603050405020304" pitchFamily="18" charset="0"/>
              </a:rPr>
              <a:t>Kinnealey</a:t>
            </a:r>
            <a:r>
              <a:rPr lang="en-GB" dirty="0">
                <a:latin typeface="Calibri" panose="020F0502020204030204" pitchFamily="34" charset="0"/>
                <a:ea typeface="Calibri" panose="020F0502020204030204" pitchFamily="34" charset="0"/>
                <a:cs typeface="Times New Roman" panose="02020603050405020304" pitchFamily="18" charset="0"/>
              </a:rPr>
              <a:t> (2008) found that</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children with autism who received sensory integration therapy had a significant decrease in displaying classic autistic mannerisms, and achieved improvement towards individual </a:t>
            </a:r>
            <a:r>
              <a:rPr lang="en-GB" dirty="0" smtClean="0">
                <a:latin typeface="Calibri" panose="020F0502020204030204" pitchFamily="34" charset="0"/>
                <a:ea typeface="Calibri" panose="020F0502020204030204" pitchFamily="34" charset="0"/>
                <a:cs typeface="Times New Roman" panose="02020603050405020304" pitchFamily="18" charset="0"/>
              </a:rPr>
              <a:t>goals.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568" y="4390582"/>
            <a:ext cx="3056744" cy="2098964"/>
          </a:xfrm>
          <a:prstGeom prst="rect">
            <a:avLst/>
          </a:prstGeom>
        </p:spPr>
      </p:pic>
      <p:sp>
        <p:nvSpPr>
          <p:cNvPr id="6" name="Rectangle 5"/>
          <p:cNvSpPr/>
          <p:nvPr/>
        </p:nvSpPr>
        <p:spPr>
          <a:xfrm>
            <a:off x="1453607" y="715709"/>
            <a:ext cx="8686800" cy="1014380"/>
          </a:xfrm>
          <a:prstGeom prst="rect">
            <a:avLst/>
          </a:prstGeom>
        </p:spPr>
        <p:txBody>
          <a:bodyPr wrap="square">
            <a:spAutoFit/>
          </a:bodyPr>
          <a:lstStyle/>
          <a:p>
            <a:pPr marL="457200" algn="ctr">
              <a:lnSpc>
                <a:spcPct val="107000"/>
              </a:lnSpc>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Difficulties and Disorders Which Might Include Physical and Sensory </a:t>
            </a:r>
            <a:r>
              <a:rPr lang="en-US" sz="2800" b="1" dirty="0" smtClean="0">
                <a:latin typeface="Calibri" panose="020F0502020204030204" pitchFamily="34" charset="0"/>
                <a:ea typeface="Calibri" panose="020F0502020204030204" pitchFamily="34" charset="0"/>
                <a:cs typeface="Times New Roman" panose="02020603050405020304" pitchFamily="18" charset="0"/>
              </a:rPr>
              <a:t>Difficulties – </a:t>
            </a:r>
            <a:r>
              <a:rPr lang="en-US" sz="2800" b="1" u="sng" dirty="0" smtClean="0">
                <a:latin typeface="Calibri" panose="020F0502020204030204" pitchFamily="34" charset="0"/>
                <a:ea typeface="Calibri" panose="020F0502020204030204" pitchFamily="34" charset="0"/>
                <a:cs typeface="Times New Roman" panose="02020603050405020304" pitchFamily="18" charset="0"/>
              </a:rPr>
              <a:t>Autism</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79802" y="4749875"/>
            <a:ext cx="6825046" cy="1380378"/>
          </a:xfrm>
          <a:prstGeom prst="rect">
            <a:avLst/>
          </a:prstGeom>
        </p:spPr>
        <p:txBody>
          <a:bodyPr wrap="square">
            <a:spAutoFit/>
          </a:bodyPr>
          <a:lstStyle/>
          <a:p>
            <a:pPr lvl="0">
              <a:lnSpc>
                <a:spcPct val="107000"/>
              </a:lnSpc>
              <a:spcAft>
                <a:spcPts val="800"/>
              </a:spcAft>
              <a:tabLst>
                <a:tab pos="457200" algn="l"/>
              </a:tabLst>
            </a:pPr>
            <a:r>
              <a:rPr lang="en-GB" b="1" dirty="0" smtClean="0">
                <a:latin typeface="Calibri" panose="020F0502020204030204" pitchFamily="34" charset="0"/>
                <a:ea typeface="Calibri" panose="020F0502020204030204" pitchFamily="34" charset="0"/>
                <a:cs typeface="Times New Roman" panose="02020603050405020304" pitchFamily="18" charset="0"/>
              </a:rPr>
              <a:t>Sensory Integration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2" panose="05020102010507070707" pitchFamily="18" charset="2"/>
              <a:buChar char=""/>
              <a:tabLst>
                <a:tab pos="457200" algn="l"/>
              </a:tabLst>
            </a:pPr>
            <a:r>
              <a:rPr lang="en-GB" dirty="0" smtClean="0">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neurological process that organises sensations from one’s own body and from the environment and makes it possible to use the body effectively within the environment’ (Bundy 2002 </a:t>
            </a:r>
            <a:r>
              <a:rPr lang="en-GB" dirty="0" err="1">
                <a:latin typeface="Calibri" panose="020F0502020204030204" pitchFamily="34" charset="0"/>
                <a:ea typeface="Calibri" panose="020F0502020204030204" pitchFamily="34" charset="0"/>
                <a:cs typeface="Times New Roman" panose="02020603050405020304" pitchFamily="18" charset="0"/>
              </a:rPr>
              <a:t>pg</a:t>
            </a:r>
            <a:r>
              <a:rPr lang="en-GB" dirty="0">
                <a:latin typeface="Calibri" panose="020F0502020204030204" pitchFamily="34" charset="0"/>
                <a:ea typeface="Calibri" panose="020F0502020204030204" pitchFamily="34" charset="0"/>
                <a:cs typeface="Times New Roman" panose="02020603050405020304" pitchFamily="18" charset="0"/>
              </a:rPr>
              <a:t> 4)</a:t>
            </a:r>
          </a:p>
        </p:txBody>
      </p:sp>
    </p:spTree>
    <p:extLst>
      <p:ext uri="{BB962C8B-B14F-4D97-AF65-F5344CB8AC3E}">
        <p14:creationId xmlns:p14="http://schemas.microsoft.com/office/powerpoint/2010/main" val="1127149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595" y="1781608"/>
            <a:ext cx="11629622" cy="4606389"/>
          </a:xfrm>
          <a:prstGeom prst="rect">
            <a:avLst/>
          </a:prstGeom>
        </p:spPr>
        <p:txBody>
          <a:bodyPr wrap="square">
            <a:spAutoFit/>
          </a:bodyPr>
          <a:lstStyle/>
          <a:p>
            <a:pPr marL="342900" lvl="0" indent="-342900">
              <a:lnSpc>
                <a:spcPts val="1800"/>
              </a:lnSpc>
              <a:spcAft>
                <a:spcPts val="800"/>
              </a:spcAft>
              <a:buFont typeface="Wingdings 2" panose="05020102010507070707" pitchFamily="18" charset="2"/>
              <a:buChar char=""/>
              <a:tabLst>
                <a:tab pos="457200" algn="l"/>
              </a:tabLst>
            </a:pPr>
            <a:r>
              <a:rPr lang="en-GB" dirty="0" smtClean="0">
                <a:latin typeface="Calibri" panose="020F0502020204030204" pitchFamily="34" charset="0"/>
                <a:ea typeface="Calibri" panose="020F0502020204030204" pitchFamily="34" charset="0"/>
                <a:cs typeface="Times New Roman" panose="02020603050405020304" pitchFamily="18" charset="0"/>
              </a:rPr>
              <a:t>Physical </a:t>
            </a:r>
            <a:r>
              <a:rPr lang="en-GB" dirty="0">
                <a:latin typeface="Calibri" panose="020F0502020204030204" pitchFamily="34" charset="0"/>
                <a:ea typeface="Calibri" panose="020F0502020204030204" pitchFamily="34" charset="0"/>
                <a:cs typeface="Times New Roman" panose="02020603050405020304" pitchFamily="18" charset="0"/>
              </a:rPr>
              <a:t>disabilities are wide ranging .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Font typeface="Wingdings 2" panose="05020102010507070707" pitchFamily="18" charset="2"/>
              <a:buChar char=""/>
              <a:tabLst>
                <a:tab pos="457200" algn="l"/>
              </a:tabLst>
            </a:pPr>
            <a:r>
              <a:rPr lang="en-GB" dirty="0" smtClean="0">
                <a:latin typeface="Calibri" panose="020F0502020204030204" pitchFamily="34" charset="0"/>
                <a:ea typeface="Calibri" panose="020F0502020204030204" pitchFamily="34" charset="0"/>
                <a:cs typeface="Times New Roman" panose="02020603050405020304" pitchFamily="18" charset="0"/>
              </a:rPr>
              <a:t>These </a:t>
            </a:r>
            <a:r>
              <a:rPr lang="en-GB" dirty="0">
                <a:latin typeface="Calibri" panose="020F0502020204030204" pitchFamily="34" charset="0"/>
                <a:ea typeface="Calibri" panose="020F0502020204030204" pitchFamily="34" charset="0"/>
                <a:cs typeface="Times New Roman" panose="02020603050405020304" pitchFamily="18" charset="0"/>
              </a:rPr>
              <a:t>affect the </a:t>
            </a:r>
            <a:r>
              <a:rPr lang="en-GB" dirty="0" smtClean="0">
                <a:latin typeface="Calibri" panose="020F0502020204030204" pitchFamily="34" charset="0"/>
                <a:ea typeface="Calibri" panose="020F0502020204030204" pitchFamily="34" charset="0"/>
                <a:cs typeface="Times New Roman" panose="02020603050405020304" pitchFamily="18" charset="0"/>
              </a:rPr>
              <a:t>an individuals ability </a:t>
            </a:r>
            <a:r>
              <a:rPr lang="en-GB" dirty="0">
                <a:latin typeface="Calibri" panose="020F0502020204030204" pitchFamily="34" charset="0"/>
                <a:ea typeface="Calibri" panose="020F0502020204030204" pitchFamily="34" charset="0"/>
                <a:cs typeface="Times New Roman" panose="02020603050405020304" pitchFamily="18" charset="0"/>
              </a:rPr>
              <a:t>to engage in functional activity due to difficulty controlling motor movement</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ts val="1800"/>
              </a:lnSpc>
              <a:spcAft>
                <a:spcPts val="800"/>
              </a:spcAft>
              <a:buFont typeface="Wingdings 2" panose="05020102010507070707" pitchFamily="18" charset="2"/>
              <a:buChar char=""/>
              <a:tabLst>
                <a:tab pos="457200" algn="l"/>
              </a:tabLst>
            </a:pPr>
            <a:r>
              <a:rPr lang="en-GB" dirty="0" smtClean="0">
                <a:latin typeface="Calibri" panose="020F0502020204030204" pitchFamily="34" charset="0"/>
                <a:ea typeface="Calibri" panose="020F0502020204030204" pitchFamily="34" charset="0"/>
                <a:cs typeface="Times New Roman" panose="02020603050405020304" pitchFamily="18" charset="0"/>
              </a:rPr>
              <a:t>Levels </a:t>
            </a:r>
            <a:r>
              <a:rPr lang="en-GB" dirty="0">
                <a:latin typeface="Calibri" panose="020F0502020204030204" pitchFamily="34" charset="0"/>
                <a:ea typeface="Calibri" panose="020F0502020204030204" pitchFamily="34" charset="0"/>
                <a:cs typeface="Times New Roman" panose="02020603050405020304" pitchFamily="18" charset="0"/>
              </a:rPr>
              <a:t>of severity differ greatly. </a:t>
            </a:r>
          </a:p>
          <a:p>
            <a:pPr marL="342900" lvl="0" indent="-342900">
              <a:lnSpc>
                <a:spcPts val="1400"/>
              </a:lnSpc>
              <a:spcAft>
                <a:spcPts val="800"/>
              </a:spcAft>
              <a:buFont typeface="Wingdings 2" panose="05020102010507070707" pitchFamily="18" charset="2"/>
              <a:buChar char=""/>
              <a:tabLst>
                <a:tab pos="457200" algn="l"/>
              </a:tabLst>
            </a:pPr>
            <a:r>
              <a:rPr lang="en-GB" dirty="0">
                <a:latin typeface="Calibri" panose="020F0502020204030204" pitchFamily="34" charset="0"/>
                <a:ea typeface="Calibri" panose="020F0502020204030204" pitchFamily="34" charset="0"/>
                <a:cs typeface="Times New Roman" panose="02020603050405020304" pitchFamily="18" charset="0"/>
              </a:rPr>
              <a:t>It can affect:</a:t>
            </a:r>
          </a:p>
          <a:p>
            <a:pPr marL="800100" lvl="1" indent="-342900">
              <a:lnSpc>
                <a:spcPts val="1400"/>
              </a:lnSpc>
              <a:spcAft>
                <a:spcPts val="800"/>
              </a:spcAft>
              <a:buFont typeface="Arial" panose="020B0604020202020204" pitchFamily="34" charset="0"/>
              <a:buChar char="•"/>
              <a:tabLst>
                <a:tab pos="457200" algn="l"/>
              </a:tabLst>
            </a:pPr>
            <a:r>
              <a:rPr lang="en-GB" dirty="0">
                <a:latin typeface="Calibri" panose="020F0502020204030204" pitchFamily="34" charset="0"/>
                <a:ea typeface="Calibri" panose="020F0502020204030204" pitchFamily="34" charset="0"/>
                <a:cs typeface="Times New Roman" panose="02020603050405020304" pitchFamily="18" charset="0"/>
              </a:rPr>
              <a:t>P</a:t>
            </a:r>
            <a:r>
              <a:rPr lang="en-GB" dirty="0" smtClean="0">
                <a:latin typeface="Calibri" panose="020F0502020204030204" pitchFamily="34" charset="0"/>
                <a:ea typeface="Calibri" panose="020F0502020204030204" pitchFamily="34" charset="0"/>
                <a:cs typeface="Times New Roman" panose="02020603050405020304" pitchFamily="18" charset="0"/>
              </a:rPr>
              <a:t>oor </a:t>
            </a:r>
            <a:r>
              <a:rPr lang="en-GB" dirty="0">
                <a:latin typeface="Calibri" panose="020F0502020204030204" pitchFamily="34" charset="0"/>
                <a:ea typeface="Calibri" panose="020F0502020204030204" pitchFamily="34" charset="0"/>
                <a:cs typeface="Times New Roman" panose="02020603050405020304" pitchFamily="18" charset="0"/>
              </a:rPr>
              <a:t>positioning when seated  - affecting – concentration</a:t>
            </a:r>
          </a:p>
          <a:p>
            <a:pPr marL="800100" lvl="1" indent="-342900">
              <a:lnSpc>
                <a:spcPts val="1400"/>
              </a:lnSpc>
              <a:spcAft>
                <a:spcPts val="800"/>
              </a:spcAft>
              <a:buFont typeface="Arial" panose="020B0604020202020204" pitchFamily="34" charset="0"/>
              <a:buChar char="•"/>
              <a:tabLst>
                <a:tab pos="457200" algn="l"/>
              </a:tabLst>
            </a:pPr>
            <a:r>
              <a:rPr lang="en-GB" dirty="0">
                <a:latin typeface="Calibri" panose="020F0502020204030204" pitchFamily="34" charset="0"/>
                <a:ea typeface="Calibri" panose="020F0502020204030204" pitchFamily="34" charset="0"/>
                <a:cs typeface="Times New Roman" panose="02020603050405020304" pitchFamily="18" charset="0"/>
              </a:rPr>
              <a:t>A</a:t>
            </a:r>
            <a:r>
              <a:rPr lang="en-GB" dirty="0" smtClean="0">
                <a:latin typeface="Calibri" panose="020F0502020204030204" pitchFamily="34" charset="0"/>
                <a:ea typeface="Calibri" panose="020F0502020204030204" pitchFamily="34" charset="0"/>
                <a:cs typeface="Times New Roman" panose="02020603050405020304" pitchFamily="18" charset="0"/>
              </a:rPr>
              <a:t>bility </a:t>
            </a:r>
            <a:r>
              <a:rPr lang="en-GB" dirty="0">
                <a:latin typeface="Calibri" panose="020F0502020204030204" pitchFamily="34" charset="0"/>
                <a:ea typeface="Calibri" panose="020F0502020204030204" pitchFamily="34" charset="0"/>
                <a:cs typeface="Times New Roman" panose="02020603050405020304" pitchFamily="18" charset="0"/>
              </a:rPr>
              <a:t>to develop refined fine motor skills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14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D</a:t>
            </a:r>
            <a:r>
              <a:rPr lang="en-GB" dirty="0" err="1" smtClean="0">
                <a:latin typeface="Calibri" panose="020F0502020204030204" pitchFamily="34" charset="0"/>
                <a:ea typeface="Calibri" panose="020F0502020204030204" pitchFamily="34" charset="0"/>
                <a:cs typeface="Times New Roman" panose="02020603050405020304" pitchFamily="18" charset="0"/>
              </a:rPr>
              <a:t>ifficulty</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with motor control – walking, running, access to physical education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14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R</a:t>
            </a:r>
            <a:r>
              <a:rPr lang="en-GB" dirty="0" err="1" smtClean="0">
                <a:latin typeface="Calibri" panose="020F0502020204030204" pitchFamily="34" charset="0"/>
                <a:ea typeface="Calibri" panose="020F0502020204030204" pitchFamily="34" charset="0"/>
                <a:cs typeface="Times New Roman" panose="02020603050405020304" pitchFamily="18" charset="0"/>
              </a:rPr>
              <a:t>etention</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of gross motor </a:t>
            </a:r>
            <a:r>
              <a:rPr lang="en-GB" dirty="0" smtClean="0">
                <a:latin typeface="Calibri" panose="020F0502020204030204" pitchFamily="34" charset="0"/>
                <a:ea typeface="Calibri" panose="020F0502020204030204" pitchFamily="34" charset="0"/>
                <a:cs typeface="Times New Roman" panose="02020603050405020304" pitchFamily="18" charset="0"/>
              </a:rPr>
              <a:t>movements, </a:t>
            </a:r>
            <a:r>
              <a:rPr lang="en-GB" dirty="0">
                <a:latin typeface="Calibri" panose="020F0502020204030204" pitchFamily="34" charset="0"/>
                <a:ea typeface="Calibri" panose="020F0502020204030204" pitchFamily="34" charset="0"/>
                <a:cs typeface="Times New Roman" panose="02020603050405020304" pitchFamily="18" charset="0"/>
              </a:rPr>
              <a:t>difficulty developing fine movements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1400"/>
              </a:lnSpc>
              <a:spcAft>
                <a:spcPts val="800"/>
              </a:spcAft>
              <a:buFont typeface="Arial" panose="020B0604020202020204" pitchFamily="34" charset="0"/>
              <a:buChar char="•"/>
              <a:tabLst>
                <a:tab pos="457200" algn="l"/>
              </a:tabLst>
            </a:pPr>
            <a:r>
              <a:rPr lang="en-US" dirty="0" err="1">
                <a:latin typeface="Calibri" panose="020F0502020204030204" pitchFamily="34" charset="0"/>
                <a:ea typeface="Calibri" panose="020F0502020204030204" pitchFamily="34" charset="0"/>
                <a:cs typeface="Times New Roman" panose="02020603050405020304" pitchFamily="18" charset="0"/>
              </a:rPr>
              <a:t>I</a:t>
            </a:r>
            <a:r>
              <a:rPr lang="en-GB" dirty="0" err="1" smtClean="0">
                <a:latin typeface="Calibri" panose="020F0502020204030204" pitchFamily="34" charset="0"/>
                <a:ea typeface="Calibri" panose="020F0502020204030204" pitchFamily="34" charset="0"/>
                <a:cs typeface="Times New Roman" panose="02020603050405020304" pitchFamily="18" charset="0"/>
              </a:rPr>
              <a:t>ncreased</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flexion – wrist held bent, or extension difficulty bringing hands into </a:t>
            </a:r>
            <a:r>
              <a:rPr lang="en-GB" dirty="0" smtClean="0">
                <a:latin typeface="Calibri" panose="020F0502020204030204" pitchFamily="34" charset="0"/>
                <a:ea typeface="Calibri" panose="020F0502020204030204" pitchFamily="34" charset="0"/>
                <a:cs typeface="Times New Roman" panose="02020603050405020304" pitchFamily="18" charset="0"/>
              </a:rPr>
              <a:t>midline</a:t>
            </a:r>
          </a:p>
          <a:p>
            <a:pPr marL="800100" lvl="1" indent="-342900">
              <a:lnSpc>
                <a:spcPts val="1400"/>
              </a:lnSpc>
              <a:spcAft>
                <a:spcPts val="8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I</a:t>
            </a:r>
            <a:r>
              <a:rPr lang="en-GB" dirty="0" err="1" smtClean="0">
                <a:latin typeface="Calibri" panose="020F0502020204030204" pitchFamily="34" charset="0"/>
                <a:ea typeface="Calibri" panose="020F0502020204030204" pitchFamily="34" charset="0"/>
                <a:cs typeface="Times New Roman" panose="02020603050405020304" pitchFamily="18" charset="0"/>
              </a:rPr>
              <a:t>ncreased</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1400"/>
              </a:lnSpc>
              <a:spcAft>
                <a:spcPts val="8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a:t>
            </a:r>
            <a:r>
              <a:rPr lang="en-GB" dirty="0" err="1" smtClean="0">
                <a:latin typeface="Calibri" panose="020F0502020204030204" pitchFamily="34" charset="0"/>
                <a:ea typeface="Calibri" panose="020F0502020204030204" pitchFamily="34" charset="0"/>
                <a:cs typeface="Times New Roman" panose="02020603050405020304" pitchFamily="18" charset="0"/>
              </a:rPr>
              <a:t>ifficulty</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with bilateral hand </a:t>
            </a:r>
            <a:r>
              <a:rPr lang="en-GB" dirty="0" smtClean="0">
                <a:latin typeface="Calibri" panose="020F0502020204030204" pitchFamily="34" charset="0"/>
                <a:ea typeface="Calibri" panose="020F0502020204030204" pitchFamily="34" charset="0"/>
                <a:cs typeface="Times New Roman" panose="02020603050405020304" pitchFamily="18" charset="0"/>
              </a:rPr>
              <a:t>use (Not being able to use both hands to complete a task)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1400"/>
              </a:lnSpc>
              <a:spcAft>
                <a:spcPts val="8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a:t>
            </a:r>
            <a:r>
              <a:rPr lang="en-GB" dirty="0" err="1" smtClean="0">
                <a:latin typeface="Calibri" panose="020F0502020204030204" pitchFamily="34" charset="0"/>
                <a:ea typeface="Calibri" panose="020F0502020204030204" pitchFamily="34" charset="0"/>
                <a:cs typeface="Times New Roman" panose="02020603050405020304" pitchFamily="18" charset="0"/>
              </a:rPr>
              <a:t>actile</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discrimination difficulties  </a:t>
            </a:r>
            <a:r>
              <a:rPr lang="en-GB" dirty="0" smtClean="0">
                <a:latin typeface="Calibri" panose="020F0502020204030204" pitchFamily="34" charset="0"/>
                <a:ea typeface="Calibri" panose="020F0502020204030204" pitchFamily="34" charset="0"/>
                <a:cs typeface="Times New Roman" panose="02020603050405020304" pitchFamily="18" charset="0"/>
              </a:rPr>
              <a:t>(Not being able to feel different textures or shapes)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1400"/>
              </a:lnSpc>
              <a:spcAft>
                <a:spcPts val="800"/>
              </a:spcAft>
              <a:buFont typeface="Arial" panose="020B0604020202020204" pitchFamily="34" charset="0"/>
              <a:buChar char="•"/>
              <a:tabLst>
                <a:tab pos="457200" algn="l"/>
              </a:tabLst>
            </a:pPr>
            <a:r>
              <a:rPr lang="en-GB" dirty="0">
                <a:latin typeface="Calibri" panose="020F0502020204030204" pitchFamily="34" charset="0"/>
                <a:ea typeface="Calibri" panose="020F0502020204030204" pitchFamily="34" charset="0"/>
                <a:cs typeface="Times New Roman" panose="02020603050405020304" pitchFamily="18" charset="0"/>
              </a:rPr>
              <a:t>S</a:t>
            </a:r>
            <a:r>
              <a:rPr lang="en-GB" dirty="0" smtClean="0">
                <a:latin typeface="Calibri" panose="020F0502020204030204" pitchFamily="34" charset="0"/>
                <a:ea typeface="Calibri" panose="020F0502020204030204" pitchFamily="34" charset="0"/>
                <a:cs typeface="Times New Roman" panose="02020603050405020304" pitchFamily="18" charset="0"/>
              </a:rPr>
              <a:t>elf </a:t>
            </a:r>
            <a:r>
              <a:rPr lang="en-GB" dirty="0">
                <a:latin typeface="Calibri" panose="020F0502020204030204" pitchFamily="34" charset="0"/>
                <a:ea typeface="Calibri" panose="020F0502020204030204" pitchFamily="34" charset="0"/>
                <a:cs typeface="Times New Roman" panose="02020603050405020304" pitchFamily="18" charset="0"/>
              </a:rPr>
              <a:t>care difficulties </a:t>
            </a:r>
          </a:p>
          <a:p>
            <a:pPr marL="342900" lvl="0" indent="-342900">
              <a:lnSpc>
                <a:spcPts val="1800"/>
              </a:lnSpc>
              <a:spcAft>
                <a:spcPts val="800"/>
              </a:spcAft>
              <a:buFont typeface="Wingdings 2" panose="05020102010507070707" pitchFamily="18" charset="2"/>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Children with a physical disability will generally have received support and advice for positioning, function and engagement however a consistent approach is required in order for </a:t>
            </a:r>
            <a:r>
              <a:rPr lang="en-GB" dirty="0" smtClean="0">
                <a:effectLst/>
                <a:latin typeface="Calibri" panose="020F0502020204030204" pitchFamily="34" charset="0"/>
                <a:ea typeface="Calibri" panose="020F0502020204030204" pitchFamily="34" charset="0"/>
                <a:cs typeface="Times New Roman" panose="02020603050405020304" pitchFamily="18" charset="0"/>
              </a:rPr>
              <a:t>learners </a:t>
            </a:r>
            <a:r>
              <a:rPr lang="en-GB" dirty="0">
                <a:effectLst/>
                <a:latin typeface="Calibri" panose="020F0502020204030204" pitchFamily="34" charset="0"/>
                <a:ea typeface="Calibri" panose="020F0502020204030204" pitchFamily="34" charset="0"/>
                <a:cs typeface="Times New Roman" panose="02020603050405020304" pitchFamily="18" charset="0"/>
              </a:rPr>
              <a:t>to be able to continually follow advice for function</a:t>
            </a:r>
          </a:p>
        </p:txBody>
      </p:sp>
      <p:sp>
        <p:nvSpPr>
          <p:cNvPr id="3" name="Rectangle 2"/>
          <p:cNvSpPr/>
          <p:nvPr/>
        </p:nvSpPr>
        <p:spPr>
          <a:xfrm>
            <a:off x="1385873" y="767228"/>
            <a:ext cx="8686800" cy="1014380"/>
          </a:xfrm>
          <a:prstGeom prst="rect">
            <a:avLst/>
          </a:prstGeom>
        </p:spPr>
        <p:txBody>
          <a:bodyPr wrap="square">
            <a:spAutoFit/>
          </a:bodyPr>
          <a:lstStyle/>
          <a:p>
            <a:pPr marL="457200" algn="ctr">
              <a:lnSpc>
                <a:spcPct val="107000"/>
              </a:lnSpc>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Difficulties and Disorders Which Might Include Physical and Sensory </a:t>
            </a:r>
            <a:r>
              <a:rPr lang="en-US" sz="2800" b="1" dirty="0" smtClean="0">
                <a:latin typeface="Calibri" panose="020F0502020204030204" pitchFamily="34" charset="0"/>
                <a:ea typeface="Calibri" panose="020F0502020204030204" pitchFamily="34" charset="0"/>
                <a:cs typeface="Times New Roman" panose="02020603050405020304" pitchFamily="18" charset="0"/>
              </a:rPr>
              <a:t>Difficulties – </a:t>
            </a:r>
            <a:r>
              <a:rPr lang="en-US" sz="2800" b="1" u="sng" dirty="0" smtClean="0">
                <a:latin typeface="Calibri" panose="020F0502020204030204" pitchFamily="34" charset="0"/>
                <a:ea typeface="Calibri" panose="020F0502020204030204" pitchFamily="34" charset="0"/>
                <a:cs typeface="Times New Roman" panose="02020603050405020304" pitchFamily="18" charset="0"/>
              </a:rPr>
              <a:t>Physical Disabilities</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445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008" y="2203095"/>
            <a:ext cx="10515600" cy="3451538"/>
          </a:xfrm>
        </p:spPr>
        <p:txBody>
          <a:bodyPr>
            <a:normAutofit fontScale="92500" lnSpcReduction="20000"/>
          </a:bodyPr>
          <a:lstStyle/>
          <a:p>
            <a:r>
              <a:rPr lang="en-GB" sz="2300" b="1" dirty="0"/>
              <a:t>Global developmental delay</a:t>
            </a:r>
            <a:r>
              <a:rPr lang="en-GB" sz="2300" dirty="0"/>
              <a:t> is an umbrella term used when children are significantly delayed in their cognitive and physical </a:t>
            </a:r>
            <a:r>
              <a:rPr lang="en-GB" sz="2300" b="1" dirty="0"/>
              <a:t>development</a:t>
            </a:r>
            <a:r>
              <a:rPr lang="en-GB" sz="2300" dirty="0"/>
              <a:t>. </a:t>
            </a:r>
            <a:endParaRPr lang="en-GB" sz="2300" dirty="0" smtClean="0"/>
          </a:p>
          <a:p>
            <a:r>
              <a:rPr lang="en-GB" sz="2300" dirty="0" smtClean="0"/>
              <a:t>It </a:t>
            </a:r>
            <a:r>
              <a:rPr lang="en-GB" sz="2300" dirty="0"/>
              <a:t>is usually accompanied by having significant limitations in communication. </a:t>
            </a:r>
            <a:endParaRPr lang="en-GB" sz="2300" dirty="0" smtClean="0"/>
          </a:p>
          <a:p>
            <a:r>
              <a:rPr lang="en-GB" sz="2300" dirty="0" smtClean="0"/>
              <a:t>It </a:t>
            </a:r>
            <a:r>
              <a:rPr lang="en-GB" sz="2300" dirty="0"/>
              <a:t>is said to affect about 1-3% of the population</a:t>
            </a:r>
            <a:r>
              <a:rPr lang="en-GB" sz="2300" dirty="0" smtClean="0"/>
              <a:t>.</a:t>
            </a:r>
          </a:p>
          <a:p>
            <a:r>
              <a:rPr lang="en-GB" sz="2300" dirty="0" smtClean="0"/>
              <a:t>Children with GDD benefit from having regular occupational therapy </a:t>
            </a:r>
            <a:r>
              <a:rPr lang="en-GB" sz="2300" dirty="0"/>
              <a:t> </a:t>
            </a:r>
            <a:r>
              <a:rPr lang="en-GB" sz="2300" dirty="0" smtClean="0"/>
              <a:t>as well as other interventions.</a:t>
            </a:r>
          </a:p>
          <a:p>
            <a:r>
              <a:rPr lang="en-GB" sz="2300" dirty="0" smtClean="0"/>
              <a:t>It can include:</a:t>
            </a:r>
          </a:p>
          <a:p>
            <a:pPr lvl="1">
              <a:buFont typeface="Wingdings" panose="05000000000000000000" pitchFamily="2" charset="2"/>
              <a:buChar char="q"/>
            </a:pPr>
            <a:r>
              <a:rPr lang="en-GB" sz="2100" dirty="0"/>
              <a:t>The child </a:t>
            </a:r>
            <a:r>
              <a:rPr lang="en-GB" sz="2100" dirty="0" smtClean="0"/>
              <a:t>being </a:t>
            </a:r>
            <a:r>
              <a:rPr lang="en-GB" sz="2100" dirty="0"/>
              <a:t>unable to sit on the floor without support by 8 </a:t>
            </a:r>
            <a:r>
              <a:rPr lang="en-GB" sz="2100" dirty="0" smtClean="0"/>
              <a:t>months or  </a:t>
            </a:r>
            <a:r>
              <a:rPr lang="en-GB" sz="2100" dirty="0"/>
              <a:t>crawl by 12 months;</a:t>
            </a:r>
          </a:p>
          <a:p>
            <a:pPr lvl="1">
              <a:buFont typeface="Wingdings" panose="05000000000000000000" pitchFamily="2" charset="2"/>
              <a:buChar char="q"/>
            </a:pPr>
            <a:r>
              <a:rPr lang="en-GB" sz="2100" dirty="0"/>
              <a:t>The child </a:t>
            </a:r>
            <a:r>
              <a:rPr lang="en-GB" sz="2100" dirty="0" smtClean="0"/>
              <a:t>having </a:t>
            </a:r>
            <a:r>
              <a:rPr lang="en-GB" sz="2100" dirty="0"/>
              <a:t>poor social skills/ judgment;</a:t>
            </a:r>
          </a:p>
          <a:p>
            <a:pPr lvl="1">
              <a:buFont typeface="Wingdings" panose="05000000000000000000" pitchFamily="2" charset="2"/>
              <a:buChar char="q"/>
            </a:pPr>
            <a:r>
              <a:rPr lang="en-GB" sz="2100" dirty="0" smtClean="0"/>
              <a:t>The </a:t>
            </a:r>
            <a:r>
              <a:rPr lang="en-GB" sz="2100" dirty="0"/>
              <a:t>child </a:t>
            </a:r>
            <a:r>
              <a:rPr lang="en-GB" sz="2100" dirty="0" smtClean="0"/>
              <a:t>having </a:t>
            </a:r>
            <a:r>
              <a:rPr lang="en-GB" sz="2100" dirty="0"/>
              <a:t>communication problems</a:t>
            </a:r>
          </a:p>
          <a:p>
            <a:pPr lvl="1">
              <a:buFont typeface="Wingdings" panose="05000000000000000000" pitchFamily="2" charset="2"/>
              <a:buChar char="q"/>
            </a:pPr>
            <a:r>
              <a:rPr lang="en-GB" sz="2100" dirty="0"/>
              <a:t>The child </a:t>
            </a:r>
            <a:r>
              <a:rPr lang="en-GB" sz="2100" dirty="0" smtClean="0"/>
              <a:t>having </a:t>
            </a:r>
            <a:r>
              <a:rPr lang="en-GB" sz="2100" dirty="0"/>
              <a:t>fine/ gross motor difficulties</a:t>
            </a:r>
          </a:p>
          <a:p>
            <a:endParaRPr lang="en-GB" dirty="0"/>
          </a:p>
        </p:txBody>
      </p:sp>
      <p:sp>
        <p:nvSpPr>
          <p:cNvPr id="5" name="Rectangle 4"/>
          <p:cNvSpPr/>
          <p:nvPr/>
        </p:nvSpPr>
        <p:spPr>
          <a:xfrm>
            <a:off x="1405068" y="888684"/>
            <a:ext cx="8947104" cy="1014380"/>
          </a:xfrm>
          <a:prstGeom prst="rect">
            <a:avLst/>
          </a:prstGeom>
        </p:spPr>
        <p:txBody>
          <a:bodyPr wrap="square">
            <a:spAutoFit/>
          </a:bodyPr>
          <a:lstStyle/>
          <a:p>
            <a:pPr marL="457200" algn="ctr">
              <a:lnSpc>
                <a:spcPct val="107000"/>
              </a:lnSpc>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Difficulties and Disorders Which Might Include Physical and Sensory </a:t>
            </a:r>
            <a:r>
              <a:rPr lang="en-US" sz="2800" b="1" dirty="0" smtClean="0">
                <a:latin typeface="Calibri" panose="020F0502020204030204" pitchFamily="34" charset="0"/>
                <a:ea typeface="Calibri" panose="020F0502020204030204" pitchFamily="34" charset="0"/>
                <a:cs typeface="Times New Roman" panose="02020603050405020304" pitchFamily="18" charset="0"/>
              </a:rPr>
              <a:t>Difficulties – </a:t>
            </a:r>
            <a:r>
              <a:rPr lang="en-US" sz="2800" b="1" u="sng" dirty="0" smtClean="0">
                <a:latin typeface="Calibri" panose="020F0502020204030204" pitchFamily="34" charset="0"/>
                <a:ea typeface="Calibri" panose="020F0502020204030204" pitchFamily="34" charset="0"/>
                <a:cs typeface="Times New Roman" panose="02020603050405020304" pitchFamily="18" charset="0"/>
              </a:rPr>
              <a:t>Global Developmental Delay</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1364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264" y="755029"/>
            <a:ext cx="5150224" cy="638922"/>
          </a:xfrm>
        </p:spPr>
        <p:txBody>
          <a:bodyPr>
            <a:normAutofit/>
          </a:bodyPr>
          <a:lstStyle/>
          <a:p>
            <a:pPr algn="ctr"/>
            <a:r>
              <a:rPr lang="en-GB" sz="3200" b="1" dirty="0">
                <a:latin typeface="+mn-lt"/>
              </a:rPr>
              <a:t>Developing Skills and Age</a:t>
            </a:r>
          </a:p>
        </p:txBody>
      </p:sp>
      <p:sp>
        <p:nvSpPr>
          <p:cNvPr id="3" name="Content Placeholder 2"/>
          <p:cNvSpPr>
            <a:spLocks noGrp="1"/>
          </p:cNvSpPr>
          <p:nvPr>
            <p:ph idx="1"/>
          </p:nvPr>
        </p:nvSpPr>
        <p:spPr>
          <a:xfrm>
            <a:off x="632888" y="4357841"/>
            <a:ext cx="6323723" cy="2187388"/>
          </a:xfrm>
        </p:spPr>
        <p:txBody>
          <a:bodyPr>
            <a:normAutofit/>
          </a:bodyPr>
          <a:lstStyle/>
          <a:p>
            <a:r>
              <a:rPr lang="en-GB" sz="2000" dirty="0" smtClean="0"/>
              <a:t>This </a:t>
            </a:r>
            <a:r>
              <a:rPr lang="en-GB" sz="2000" dirty="0"/>
              <a:t>does not mean they will not achieve the skills they need to but they will be functioning at differing ability </a:t>
            </a:r>
            <a:r>
              <a:rPr lang="en-GB" sz="2000" dirty="0" smtClean="0"/>
              <a:t>levels</a:t>
            </a:r>
          </a:p>
          <a:p>
            <a:r>
              <a:rPr lang="en-GB" sz="2000" dirty="0" smtClean="0"/>
              <a:t>Younger children in a class may particularly benefit from regular movement activities as part of their learning.</a:t>
            </a: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9" y="4080935"/>
            <a:ext cx="3177699" cy="2111405"/>
          </a:xfrm>
          <a:prstGeom prst="rect">
            <a:avLst/>
          </a:prstGeom>
        </p:spPr>
      </p:pic>
      <p:sp>
        <p:nvSpPr>
          <p:cNvPr id="6" name="Content Placeholder 2"/>
          <p:cNvSpPr txBox="1">
            <a:spLocks/>
          </p:cNvSpPr>
          <p:nvPr/>
        </p:nvSpPr>
        <p:spPr>
          <a:xfrm>
            <a:off x="632889" y="1511464"/>
            <a:ext cx="10854018" cy="2728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Children are all different and develop skills at different times. </a:t>
            </a:r>
          </a:p>
          <a:p>
            <a:r>
              <a:rPr lang="en-GB" sz="2000" dirty="0" smtClean="0"/>
              <a:t>Although there is an expected timescale for developing skills, not all children fit into this typical model</a:t>
            </a:r>
          </a:p>
          <a:p>
            <a:r>
              <a:rPr lang="en-GB" sz="2000" dirty="0" smtClean="0"/>
              <a:t>Missing stages in the building blocks can result in slower development of skills and attention required for learning</a:t>
            </a:r>
          </a:p>
          <a:p>
            <a:r>
              <a:rPr lang="en-GB" sz="2000" dirty="0" smtClean="0"/>
              <a:t>As children start school at different ages, there is a big difference in physical and sensory development and general learning, often for pupils whose birthdays are in September compared to the children who have birthdays in July or August. </a:t>
            </a:r>
          </a:p>
        </p:txBody>
      </p:sp>
    </p:spTree>
    <p:extLst>
      <p:ext uri="{BB962C8B-B14F-4D97-AF65-F5344CB8AC3E}">
        <p14:creationId xmlns:p14="http://schemas.microsoft.com/office/powerpoint/2010/main" val="919809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57" y="1845582"/>
            <a:ext cx="6676851" cy="4249240"/>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cs typeface="Times New Roman" panose="02020603050405020304" pitchFamily="18" charset="0"/>
              </a:rPr>
              <a:t>Increasingly </a:t>
            </a:r>
            <a:r>
              <a:rPr lang="en-GB" sz="2400" dirty="0">
                <a:effectLst/>
                <a:latin typeface="Calibri" panose="020F0502020204030204" pitchFamily="34" charset="0"/>
                <a:ea typeface="Calibri" panose="020F0502020204030204" pitchFamily="34" charset="0"/>
                <a:cs typeface="Times New Roman" panose="02020603050405020304" pitchFamily="18" charset="0"/>
              </a:rPr>
              <a:t>children are being identified as having additional </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needs, </a:t>
            </a:r>
            <a:r>
              <a:rPr lang="en-GB" sz="2400" dirty="0">
                <a:effectLst/>
                <a:latin typeface="Calibri" panose="020F0502020204030204" pitchFamily="34" charset="0"/>
                <a:ea typeface="Calibri" panose="020F0502020204030204" pitchFamily="34" charset="0"/>
                <a:cs typeface="Times New Roman" panose="02020603050405020304" pitchFamily="18" charset="0"/>
              </a:rPr>
              <a:t>both academically and </a:t>
            </a:r>
            <a:r>
              <a:rPr lang="en-GB" sz="2400" dirty="0">
                <a:latin typeface="Calibri" panose="020F0502020204030204" pitchFamily="34" charset="0"/>
                <a:ea typeface="Calibri" panose="020F0502020204030204" pitchFamily="34" charset="0"/>
                <a:cs typeface="Times New Roman" panose="02020603050405020304" pitchFamily="18" charset="0"/>
              </a:rPr>
              <a:t>functionally while attending mainstream education.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Their </a:t>
            </a:r>
            <a:r>
              <a:rPr lang="en-GB" sz="2400" dirty="0">
                <a:effectLst/>
                <a:latin typeface="Calibri" panose="020F0502020204030204" pitchFamily="34" charset="0"/>
                <a:ea typeface="Calibri" panose="020F0502020204030204" pitchFamily="34" charset="0"/>
                <a:cs typeface="Times New Roman" panose="02020603050405020304" pitchFamily="18" charset="0"/>
              </a:rPr>
              <a:t>needs can be assessed, and sometimes a diagnosis </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made </a:t>
            </a:r>
            <a:r>
              <a:rPr lang="en-GB" sz="2400" dirty="0">
                <a:effectLst/>
                <a:latin typeface="Calibri" panose="020F0502020204030204" pitchFamily="34" charset="0"/>
                <a:ea typeface="Calibri" panose="020F0502020204030204" pitchFamily="34" charset="0"/>
                <a:cs typeface="Times New Roman" panose="02020603050405020304" pitchFamily="18" charset="0"/>
              </a:rPr>
              <a:t>in order to </a:t>
            </a:r>
            <a:r>
              <a:rPr lang="en-GB" sz="2400" dirty="0">
                <a:latin typeface="Calibri" panose="020F0502020204030204" pitchFamily="34" charset="0"/>
                <a:ea typeface="Calibri" panose="020F0502020204030204" pitchFamily="34" charset="0"/>
                <a:cs typeface="Times New Roman" panose="02020603050405020304" pitchFamily="18" charset="0"/>
              </a:rPr>
              <a:t>provide </a:t>
            </a:r>
            <a:r>
              <a:rPr lang="en-GB" sz="2400" dirty="0">
                <a:effectLst/>
                <a:latin typeface="Calibri" panose="020F0502020204030204" pitchFamily="34" charset="0"/>
                <a:ea typeface="Calibri" panose="020F0502020204030204" pitchFamily="34" charset="0"/>
                <a:cs typeface="Times New Roman" panose="02020603050405020304" pitchFamily="18" charset="0"/>
              </a:rPr>
              <a:t>additional support for a percentage of pupils.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I</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dentifying </a:t>
            </a:r>
            <a:r>
              <a:rPr lang="en-GB" sz="2400" dirty="0">
                <a:effectLst/>
                <a:latin typeface="Calibri" panose="020F0502020204030204" pitchFamily="34" charset="0"/>
                <a:ea typeface="Calibri" panose="020F0502020204030204" pitchFamily="34" charset="0"/>
                <a:cs typeface="Times New Roman" panose="02020603050405020304" pitchFamily="18" charset="0"/>
              </a:rPr>
              <a:t>this </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enables us to </a:t>
            </a:r>
            <a:r>
              <a:rPr lang="en-GB" sz="2400" dirty="0">
                <a:effectLst/>
                <a:latin typeface="Calibri" panose="020F0502020204030204" pitchFamily="34" charset="0"/>
                <a:ea typeface="Calibri" panose="020F0502020204030204" pitchFamily="34" charset="0"/>
                <a:cs typeface="Times New Roman" panose="02020603050405020304" pitchFamily="18" charset="0"/>
              </a:rPr>
              <a:t>provide additional support </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in the first instance and </a:t>
            </a:r>
            <a:r>
              <a:rPr lang="en-GB" sz="2400" dirty="0">
                <a:effectLst/>
                <a:latin typeface="Calibri" panose="020F0502020204030204" pitchFamily="34" charset="0"/>
                <a:ea typeface="Calibri" panose="020F0502020204030204" pitchFamily="34" charset="0"/>
                <a:cs typeface="Times New Roman" panose="02020603050405020304" pitchFamily="18" charset="0"/>
              </a:rPr>
              <a:t>if this </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is not sufficient, </a:t>
            </a:r>
            <a:r>
              <a:rPr lang="en-GB" sz="2400" dirty="0">
                <a:effectLst/>
                <a:latin typeface="Calibri" panose="020F0502020204030204" pitchFamily="34" charset="0"/>
                <a:ea typeface="Calibri" panose="020F0502020204030204" pitchFamily="34" charset="0"/>
                <a:cs typeface="Times New Roman" panose="02020603050405020304" pitchFamily="18" charset="0"/>
              </a:rPr>
              <a:t>to refer on to other services.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408" y="1885134"/>
            <a:ext cx="4838519" cy="3214159"/>
          </a:xfrm>
          <a:prstGeom prst="rect">
            <a:avLst/>
          </a:prstGeom>
        </p:spPr>
      </p:pic>
      <p:sp>
        <p:nvSpPr>
          <p:cNvPr id="4" name="Rectangle 3"/>
          <p:cNvSpPr/>
          <p:nvPr/>
        </p:nvSpPr>
        <p:spPr>
          <a:xfrm>
            <a:off x="1606475" y="702935"/>
            <a:ext cx="8453718" cy="1122871"/>
          </a:xfrm>
          <a:prstGeom prst="rect">
            <a:avLst/>
          </a:prstGeom>
        </p:spPr>
        <p:txBody>
          <a:bodyPr wrap="square">
            <a:spAutoFit/>
          </a:bodyPr>
          <a:lstStyle/>
          <a:p>
            <a:pPr lvl="0" algn="ctr">
              <a:lnSpc>
                <a:spcPct val="107000"/>
              </a:lnSpc>
              <a:spcAft>
                <a:spcPts val="800"/>
              </a:spcAft>
              <a:buClr>
                <a:srgbClr val="FF0000"/>
              </a:buClr>
            </a:pPr>
            <a:r>
              <a:rPr lang="en-GB" sz="3200" b="1" dirty="0">
                <a:latin typeface="Calibri" panose="020F0502020204030204" pitchFamily="34" charset="0"/>
                <a:ea typeface="Calibri" panose="020F0502020204030204" pitchFamily="34" charset="0"/>
                <a:cs typeface="Times New Roman" panose="02020603050405020304" pitchFamily="18" charset="0"/>
              </a:rPr>
              <a:t>Spotting </a:t>
            </a:r>
            <a:r>
              <a:rPr lang="en-GB" sz="3200" b="1" dirty="0" smtClean="0">
                <a:latin typeface="Calibri" panose="020F0502020204030204" pitchFamily="34" charset="0"/>
                <a:ea typeface="Calibri" panose="020F0502020204030204" pitchFamily="34" charset="0"/>
                <a:cs typeface="Times New Roman" panose="02020603050405020304" pitchFamily="18" charset="0"/>
              </a:rPr>
              <a:t>Difficulties when Children Don’t Meet </a:t>
            </a:r>
            <a:r>
              <a:rPr lang="en-GB" sz="3200" b="1" dirty="0">
                <a:latin typeface="Calibri" panose="020F0502020204030204" pitchFamily="34" charset="0"/>
                <a:ea typeface="Calibri" panose="020F0502020204030204" pitchFamily="34" charset="0"/>
                <a:cs typeface="Times New Roman" panose="02020603050405020304" pitchFamily="18" charset="0"/>
              </a:rPr>
              <a:t>the </a:t>
            </a:r>
            <a:r>
              <a:rPr lang="en-GB" sz="3200" b="1" dirty="0" smtClean="0">
                <a:latin typeface="Calibri" panose="020F0502020204030204" pitchFamily="34" charset="0"/>
                <a:ea typeface="Calibri" panose="020F0502020204030204" pitchFamily="34" charset="0"/>
                <a:cs typeface="Times New Roman" panose="02020603050405020304" pitchFamily="18" charset="0"/>
              </a:rPr>
              <a:t>Developmental Milestones</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89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862" y="4235683"/>
            <a:ext cx="11378162" cy="215623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How </a:t>
            </a:r>
            <a:r>
              <a:rPr lang="en-GB" sz="2000" dirty="0">
                <a:effectLst/>
                <a:latin typeface="Calibri" panose="020F0502020204030204" pitchFamily="34" charset="0"/>
                <a:ea typeface="Calibri" panose="020F0502020204030204" pitchFamily="34" charset="0"/>
                <a:cs typeface="Times New Roman" panose="02020603050405020304" pitchFamily="18" charset="0"/>
              </a:rPr>
              <a:t>are these differences ‘spotted’?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Some </a:t>
            </a:r>
            <a:r>
              <a:rPr lang="en-GB" sz="2000" dirty="0">
                <a:effectLst/>
                <a:latin typeface="Calibri" panose="020F0502020204030204" pitchFamily="34" charset="0"/>
                <a:ea typeface="Calibri" panose="020F0502020204030204" pitchFamily="34" charset="0"/>
                <a:cs typeface="Times New Roman" panose="02020603050405020304" pitchFamily="18" charset="0"/>
              </a:rPr>
              <a:t>children present with subtle difficulties and can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fall through the net</a:t>
            </a:r>
            <a:r>
              <a:rPr lang="en-GB" sz="2000" dirty="0">
                <a:effectLst/>
                <a:latin typeface="Calibri" panose="020F0502020204030204" pitchFamily="34" charset="0"/>
                <a:ea typeface="Calibri" panose="020F0502020204030204" pitchFamily="34" charset="0"/>
                <a:cs typeface="Times New Roman" panose="02020603050405020304" pitchFamily="18" charset="0"/>
              </a:rPr>
              <a:t>’ and as they progress in the educational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system their </a:t>
            </a:r>
            <a:r>
              <a:rPr lang="en-GB" sz="2000" dirty="0">
                <a:effectLst/>
                <a:latin typeface="Calibri" panose="020F0502020204030204" pitchFamily="34" charset="0"/>
                <a:ea typeface="Calibri" panose="020F0502020204030204" pitchFamily="34" charset="0"/>
                <a:cs typeface="Times New Roman" panose="02020603050405020304" pitchFamily="18" charset="0"/>
              </a:rPr>
              <a:t>difficulties can become more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apparent</a:t>
            </a:r>
            <a:r>
              <a:rPr lang="en-GB" sz="2000" dirty="0">
                <a:latin typeface="Calibri" panose="020F0502020204030204" pitchFamily="34" charset="0"/>
                <a:ea typeface="Calibri" panose="020F0502020204030204" pitchFamily="34" charset="0"/>
                <a:cs typeface="Times New Roman" panose="02020603050405020304" pitchFamily="18" charset="0"/>
              </a:rPr>
              <a:t>.</a:t>
            </a:r>
            <a:r>
              <a:rPr lang="en-GB" sz="2000" dirty="0" smtClean="0">
                <a:latin typeface="Calibri" panose="020F0502020204030204" pitchFamily="34" charset="0"/>
                <a:ea typeface="Calibri" panose="020F0502020204030204" pitchFamily="34" charset="0"/>
                <a:cs typeface="Times New Roman" panose="02020603050405020304" pitchFamily="18" charset="0"/>
              </a:rPr>
              <a:t> Quite frequently what are seen </a:t>
            </a:r>
            <a:r>
              <a:rPr lang="en-GB" sz="2000" dirty="0">
                <a:latin typeface="Calibri" panose="020F0502020204030204" pitchFamily="34" charset="0"/>
                <a:ea typeface="Calibri" panose="020F0502020204030204" pitchFamily="34" charset="0"/>
                <a:cs typeface="Times New Roman" panose="02020603050405020304" pitchFamily="18" charset="0"/>
              </a:rPr>
              <a:t>as ‘behaviours’ </a:t>
            </a:r>
            <a:r>
              <a:rPr lang="en-GB" sz="2000" dirty="0" smtClean="0">
                <a:latin typeface="Calibri" panose="020F0502020204030204" pitchFamily="34" charset="0"/>
                <a:ea typeface="Calibri" panose="020F0502020204030204" pitchFamily="34" charset="0"/>
                <a:cs typeface="Times New Roman" panose="02020603050405020304" pitchFamily="18" charset="0"/>
              </a:rPr>
              <a:t>are due </a:t>
            </a:r>
            <a:r>
              <a:rPr lang="en-GB" sz="2000" dirty="0">
                <a:latin typeface="Calibri" panose="020F0502020204030204" pitchFamily="34" charset="0"/>
                <a:ea typeface="Calibri" panose="020F0502020204030204" pitchFamily="34" charset="0"/>
                <a:cs typeface="Times New Roman" panose="02020603050405020304" pitchFamily="18" charset="0"/>
              </a:rPr>
              <a:t>to their ongoing difficulties but also having the same expectation made of them as their </a:t>
            </a:r>
            <a:r>
              <a:rPr lang="en-GB" sz="2000" dirty="0" smtClean="0">
                <a:latin typeface="Calibri" panose="020F0502020204030204" pitchFamily="34" charset="0"/>
                <a:ea typeface="Calibri" panose="020F0502020204030204" pitchFamily="34" charset="0"/>
                <a:cs typeface="Times New Roman" panose="02020603050405020304" pitchFamily="18" charset="0"/>
              </a:rPr>
              <a:t>peers with out interventions to support their needs </a:t>
            </a:r>
            <a:r>
              <a:rPr lang="en-GB" sz="2000" dirty="0">
                <a:latin typeface="Calibri" panose="020F0502020204030204" pitchFamily="34" charset="0"/>
                <a:ea typeface="Calibri" panose="020F0502020204030204" pitchFamily="34" charset="0"/>
                <a:cs typeface="Times New Roman" panose="02020603050405020304" pitchFamily="18" charset="0"/>
              </a:rPr>
              <a:t>if their issues have not been assessed and identified.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178" y="2007732"/>
            <a:ext cx="3438173" cy="2292115"/>
          </a:xfrm>
          <a:prstGeom prst="rect">
            <a:avLst/>
          </a:prstGeom>
        </p:spPr>
      </p:pic>
      <p:sp>
        <p:nvSpPr>
          <p:cNvPr id="5" name="Rectangle 4"/>
          <p:cNvSpPr/>
          <p:nvPr/>
        </p:nvSpPr>
        <p:spPr>
          <a:xfrm>
            <a:off x="1506546" y="884861"/>
            <a:ext cx="8453718" cy="1122871"/>
          </a:xfrm>
          <a:prstGeom prst="rect">
            <a:avLst/>
          </a:prstGeom>
        </p:spPr>
        <p:txBody>
          <a:bodyPr wrap="square">
            <a:spAutoFit/>
          </a:bodyPr>
          <a:lstStyle/>
          <a:p>
            <a:pPr lvl="0" algn="ctr">
              <a:lnSpc>
                <a:spcPct val="107000"/>
              </a:lnSpc>
              <a:spcAft>
                <a:spcPts val="800"/>
              </a:spcAft>
              <a:buClr>
                <a:srgbClr val="FF0000"/>
              </a:buClr>
            </a:pPr>
            <a:r>
              <a:rPr lang="en-GB" sz="3200" b="1" dirty="0">
                <a:latin typeface="Calibri" panose="020F0502020204030204" pitchFamily="34" charset="0"/>
                <a:ea typeface="Calibri" panose="020F0502020204030204" pitchFamily="34" charset="0"/>
                <a:cs typeface="Times New Roman" panose="02020603050405020304" pitchFamily="18" charset="0"/>
              </a:rPr>
              <a:t>Spotting </a:t>
            </a:r>
            <a:r>
              <a:rPr lang="en-GB" sz="3200" b="1" dirty="0" smtClean="0">
                <a:latin typeface="Calibri" panose="020F0502020204030204" pitchFamily="34" charset="0"/>
                <a:ea typeface="Calibri" panose="020F0502020204030204" pitchFamily="34" charset="0"/>
                <a:cs typeface="Times New Roman" panose="02020603050405020304" pitchFamily="18" charset="0"/>
              </a:rPr>
              <a:t>Difficulties when Children Don’t Meet </a:t>
            </a:r>
            <a:r>
              <a:rPr lang="en-GB" sz="3200" b="1" dirty="0">
                <a:latin typeface="Calibri" panose="020F0502020204030204" pitchFamily="34" charset="0"/>
                <a:ea typeface="Calibri" panose="020F0502020204030204" pitchFamily="34" charset="0"/>
                <a:cs typeface="Times New Roman" panose="02020603050405020304" pitchFamily="18" charset="0"/>
              </a:rPr>
              <a:t>the </a:t>
            </a:r>
            <a:r>
              <a:rPr lang="en-GB" sz="3200" b="1" dirty="0" smtClean="0">
                <a:latin typeface="Calibri" panose="020F0502020204030204" pitchFamily="34" charset="0"/>
                <a:ea typeface="Calibri" panose="020F0502020204030204" pitchFamily="34" charset="0"/>
                <a:cs typeface="Times New Roman" panose="02020603050405020304" pitchFamily="18" charset="0"/>
              </a:rPr>
              <a:t>Developmental Milestones</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3862" y="2079452"/>
            <a:ext cx="7579739" cy="215623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GB" sz="2000" dirty="0">
                <a:effectLst/>
                <a:latin typeface="Calibri" panose="020F0502020204030204" pitchFamily="34" charset="0"/>
                <a:ea typeface="Calibri" panose="020F0502020204030204" pitchFamily="34" charset="0"/>
                <a:cs typeface="Times New Roman" panose="02020603050405020304" pitchFamily="18" charset="0"/>
              </a:rPr>
              <a:t>role of educational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professionals </a:t>
            </a:r>
            <a:r>
              <a:rPr lang="en-GB" sz="2000" dirty="0">
                <a:effectLst/>
                <a:latin typeface="Calibri" panose="020F0502020204030204" pitchFamily="34" charset="0"/>
                <a:ea typeface="Calibri" panose="020F0502020204030204" pitchFamily="34" charset="0"/>
                <a:cs typeface="Times New Roman" panose="02020603050405020304" pitchFamily="18" charset="0"/>
              </a:rPr>
              <a:t>is to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spot the differences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and commence the process of providing additional support.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This </a:t>
            </a:r>
            <a:r>
              <a:rPr lang="en-GB" sz="2000" dirty="0">
                <a:effectLst/>
                <a:latin typeface="Calibri" panose="020F0502020204030204" pitchFamily="34" charset="0"/>
                <a:ea typeface="Calibri" panose="020F0502020204030204" pitchFamily="34" charset="0"/>
                <a:cs typeface="Times New Roman" panose="02020603050405020304" pitchFamily="18" charset="0"/>
              </a:rPr>
              <a:t>is particularly the case when access to specialists such as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Occupational </a:t>
            </a:r>
            <a:r>
              <a:rPr lang="en-GB" sz="2000" dirty="0">
                <a:latin typeface="Calibri" panose="020F0502020204030204" pitchFamily="34" charset="0"/>
                <a:ea typeface="Calibri" panose="020F0502020204030204" pitchFamily="34" charset="0"/>
                <a:cs typeface="Times New Roman" panose="02020603050405020304" pitchFamily="18" charset="0"/>
              </a:rPr>
              <a:t>T</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herapists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Speech </a:t>
            </a:r>
            <a:r>
              <a:rPr lang="en-GB" sz="2000" dirty="0">
                <a:effectLst/>
                <a:latin typeface="Calibri" panose="020F0502020204030204" pitchFamily="34" charset="0"/>
                <a:ea typeface="Calibri" panose="020F0502020204030204" pitchFamily="34" charset="0"/>
                <a:cs typeface="Times New Roman" panose="02020603050405020304" pitchFamily="18" charset="0"/>
              </a:rPr>
              <a:t>and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Language </a:t>
            </a:r>
            <a:r>
              <a:rPr lang="en-GB" sz="2000" dirty="0">
                <a:latin typeface="Calibri" panose="020F0502020204030204" pitchFamily="34" charset="0"/>
                <a:ea typeface="Calibri" panose="020F0502020204030204" pitchFamily="34" charset="0"/>
                <a:cs typeface="Times New Roman" panose="02020603050405020304" pitchFamily="18" charset="0"/>
              </a:rPr>
              <a:t>T</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herapists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Educational </a:t>
            </a:r>
            <a:r>
              <a:rPr lang="en-GB" sz="2000" dirty="0">
                <a:latin typeface="Calibri" panose="020F0502020204030204" pitchFamily="34" charset="0"/>
                <a:ea typeface="Calibri" panose="020F0502020204030204" pitchFamily="34" charset="0"/>
                <a:cs typeface="Times New Roman" panose="02020603050405020304" pitchFamily="18" charset="0"/>
              </a:rPr>
              <a:t>P</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sychologists </a:t>
            </a:r>
            <a:r>
              <a:rPr lang="en-GB" sz="2000" dirty="0">
                <a:effectLst/>
                <a:latin typeface="Calibri" panose="020F0502020204030204" pitchFamily="34" charset="0"/>
                <a:ea typeface="Calibri" panose="020F0502020204030204" pitchFamily="34" charset="0"/>
                <a:cs typeface="Times New Roman" panose="02020603050405020304" pitchFamily="18" charset="0"/>
              </a:rPr>
              <a:t>and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Paediatricians </a:t>
            </a:r>
            <a:r>
              <a:rPr lang="en-GB" sz="2000" dirty="0">
                <a:effectLst/>
                <a:latin typeface="Calibri" panose="020F0502020204030204" pitchFamily="34" charset="0"/>
                <a:ea typeface="Calibri" panose="020F0502020204030204" pitchFamily="34" charset="0"/>
                <a:cs typeface="Times New Roman" panose="02020603050405020304" pitchFamily="18" charset="0"/>
              </a:rPr>
              <a:t>is restricted as is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increasingly the case.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584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5255" y="1196274"/>
            <a:ext cx="2554941" cy="487506"/>
          </a:xfrm>
          <a:prstGeom prst="rect">
            <a:avLst/>
          </a:prstGeom>
        </p:spPr>
        <p:txBody>
          <a:bodyPr wrap="square">
            <a:spAutoFit/>
          </a:bodyPr>
          <a:lstStyle/>
          <a:p>
            <a:pPr marL="457200">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General Tips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722468" y="627970"/>
            <a:ext cx="7743018" cy="685124"/>
          </a:xfrm>
          <a:prstGeom prst="rect">
            <a:avLst/>
          </a:prstGeom>
        </p:spPr>
        <p:txBody>
          <a:bodyPr wrap="none">
            <a:spAutoFit/>
          </a:bodyPr>
          <a:lstStyle/>
          <a:p>
            <a:pPr marL="457200"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How </a:t>
            </a:r>
            <a:r>
              <a:rPr lang="en-US" sz="3600" b="1" dirty="0" smtClean="0">
                <a:latin typeface="Calibri" panose="020F0502020204030204" pitchFamily="34" charset="0"/>
                <a:ea typeface="Calibri" panose="020F0502020204030204" pitchFamily="34" charset="0"/>
                <a:cs typeface="Times New Roman" panose="02020603050405020304" pitchFamily="18" charset="0"/>
              </a:rPr>
              <a:t>Can </a:t>
            </a:r>
            <a:r>
              <a:rPr lang="en-US" sz="3600" b="1" dirty="0">
                <a:latin typeface="Calibri" panose="020F0502020204030204" pitchFamily="34" charset="0"/>
                <a:ea typeface="Calibri" panose="020F0502020204030204" pitchFamily="34" charset="0"/>
                <a:cs typeface="Times New Roman" panose="02020603050405020304" pitchFamily="18" charset="0"/>
              </a:rPr>
              <a:t>I </a:t>
            </a:r>
            <a:r>
              <a:rPr lang="en-US" sz="3600" b="1" dirty="0" smtClean="0">
                <a:latin typeface="Calibri" panose="020F0502020204030204" pitchFamily="34" charset="0"/>
                <a:ea typeface="Calibri" panose="020F0502020204030204" pitchFamily="34" charset="0"/>
                <a:cs typeface="Times New Roman" panose="02020603050405020304" pitchFamily="18" charset="0"/>
              </a:rPr>
              <a:t>Help Spot </a:t>
            </a:r>
            <a:r>
              <a:rPr lang="en-US" sz="3600" b="1" dirty="0">
                <a:latin typeface="Calibri" panose="020F0502020204030204" pitchFamily="34" charset="0"/>
                <a:ea typeface="Calibri" panose="020F0502020204030204" pitchFamily="34" charset="0"/>
                <a:cs typeface="Times New Roman" panose="02020603050405020304" pitchFamily="18" charset="0"/>
              </a:rPr>
              <a:t>the </a:t>
            </a:r>
            <a:r>
              <a:rPr lang="en-US" sz="3600" b="1" dirty="0" smtClean="0">
                <a:latin typeface="Calibri" panose="020F0502020204030204" pitchFamily="34" charset="0"/>
                <a:ea typeface="Calibri" panose="020F0502020204030204" pitchFamily="34" charset="0"/>
                <a:cs typeface="Times New Roman" panose="02020603050405020304" pitchFamily="18" charset="0"/>
              </a:rPr>
              <a:t>Differences</a:t>
            </a:r>
            <a:r>
              <a:rPr lang="en-US" sz="3600" b="1"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Rectangle 3"/>
          <p:cNvSpPr/>
          <p:nvPr/>
        </p:nvSpPr>
        <p:spPr>
          <a:xfrm>
            <a:off x="0" y="1679788"/>
            <a:ext cx="5594773" cy="4900893"/>
          </a:xfrm>
          <a:prstGeom prst="rect">
            <a:avLst/>
          </a:prstGeom>
        </p:spPr>
        <p:txBody>
          <a:bodyPr wrap="square">
            <a:spAutoFit/>
          </a:bodyPr>
          <a:lstStyle/>
          <a:p>
            <a:pPr marL="457200">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Keep your radar on!!! </a:t>
            </a:r>
          </a:p>
          <a:p>
            <a:pPr marL="7429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Each individual child comes to school and is expected to engage in the same activities as their peers.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To </a:t>
            </a:r>
            <a:r>
              <a:rPr lang="en-US" dirty="0">
                <a:latin typeface="Calibri" panose="020F0502020204030204" pitchFamily="34" charset="0"/>
                <a:ea typeface="Calibri" panose="020F0502020204030204" pitchFamily="34" charset="0"/>
                <a:cs typeface="Times New Roman" panose="02020603050405020304" pitchFamily="18" charset="0"/>
              </a:rPr>
              <a:t>identify those individuals that are struggling, an overall holistic view of the child is required, </a:t>
            </a:r>
            <a:r>
              <a:rPr lang="en-US" dirty="0" smtClean="0">
                <a:latin typeface="Calibri" panose="020F0502020204030204" pitchFamily="34" charset="0"/>
                <a:ea typeface="Calibri" panose="020F0502020204030204" pitchFamily="34" charset="0"/>
                <a:cs typeface="Times New Roman" panose="02020603050405020304" pitchFamily="18" charset="0"/>
              </a:rPr>
              <a:t>including:</a:t>
            </a:r>
          </a:p>
          <a:p>
            <a:pPr marL="1200150" lvl="1" indent="-285750">
              <a:lnSpc>
                <a:spcPts val="16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K</a:t>
            </a:r>
            <a:r>
              <a:rPr lang="en-US" dirty="0" smtClean="0">
                <a:latin typeface="Calibri" panose="020F0502020204030204" pitchFamily="34" charset="0"/>
                <a:ea typeface="Calibri" panose="020F0502020204030204" pitchFamily="34" charset="0"/>
                <a:cs typeface="Times New Roman" panose="02020603050405020304" pitchFamily="18" charset="0"/>
              </a:rPr>
              <a:t>nowing </a:t>
            </a:r>
            <a:r>
              <a:rPr lang="en-US" dirty="0">
                <a:latin typeface="Calibri" panose="020F0502020204030204" pitchFamily="34" charset="0"/>
                <a:ea typeface="Calibri" panose="020F0502020204030204" pitchFamily="34" charset="0"/>
                <a:cs typeface="Times New Roman" panose="02020603050405020304" pitchFamily="18" charset="0"/>
              </a:rPr>
              <a:t>their motor </a:t>
            </a:r>
            <a:r>
              <a:rPr lang="en-US" dirty="0" smtClean="0">
                <a:latin typeface="Calibri" panose="020F0502020204030204" pitchFamily="34" charset="0"/>
                <a:ea typeface="Calibri" panose="020F0502020204030204" pitchFamily="34" charset="0"/>
                <a:cs typeface="Times New Roman" panose="02020603050405020304" pitchFamily="18" charset="0"/>
              </a:rPr>
              <a:t>abilities</a:t>
            </a:r>
          </a:p>
          <a:p>
            <a:pPr marL="1200150" lvl="1" indent="-285750">
              <a:lnSpc>
                <a:spcPts val="16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a:t>
            </a:r>
            <a:r>
              <a:rPr lang="en-US" dirty="0" smtClean="0">
                <a:latin typeface="Calibri" panose="020F0502020204030204" pitchFamily="34" charset="0"/>
                <a:ea typeface="Calibri" panose="020F0502020204030204" pitchFamily="34" charset="0"/>
                <a:cs typeface="Times New Roman" panose="02020603050405020304" pitchFamily="18" charset="0"/>
              </a:rPr>
              <a:t>ttention </a:t>
            </a:r>
            <a:r>
              <a:rPr lang="en-US" dirty="0">
                <a:latin typeface="Calibri" panose="020F0502020204030204" pitchFamily="34" charset="0"/>
                <a:ea typeface="Calibri" panose="020F0502020204030204" pitchFamily="34" charset="0"/>
                <a:cs typeface="Times New Roman" panose="02020603050405020304" pitchFamily="18" charset="0"/>
              </a:rPr>
              <a:t>and concentration for </a:t>
            </a:r>
            <a:r>
              <a:rPr lang="en-US" dirty="0" smtClean="0">
                <a:latin typeface="Calibri" panose="020F0502020204030204" pitchFamily="34" charset="0"/>
                <a:ea typeface="Calibri" panose="020F0502020204030204" pitchFamily="34" charset="0"/>
                <a:cs typeface="Times New Roman" panose="02020603050405020304" pitchFamily="18" charset="0"/>
              </a:rPr>
              <a:t>learning</a:t>
            </a:r>
          </a:p>
          <a:p>
            <a:pPr marL="1200150" lvl="1" indent="-285750">
              <a:lnSpc>
                <a:spcPts val="16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a:t>
            </a:r>
            <a:r>
              <a:rPr lang="en-US" dirty="0" smtClean="0">
                <a:latin typeface="Calibri" panose="020F0502020204030204" pitchFamily="34" charset="0"/>
                <a:ea typeface="Calibri" panose="020F0502020204030204" pitchFamily="34" charset="0"/>
                <a:cs typeface="Times New Roman" panose="02020603050405020304" pitchFamily="18" charset="0"/>
              </a:rPr>
              <a:t>etention </a:t>
            </a:r>
            <a:r>
              <a:rPr lang="en-US" dirty="0">
                <a:latin typeface="Calibri" panose="020F0502020204030204" pitchFamily="34" charset="0"/>
                <a:ea typeface="Calibri" panose="020F0502020204030204" pitchFamily="34" charset="0"/>
                <a:cs typeface="Times New Roman" panose="02020603050405020304" pitchFamily="18" charset="0"/>
              </a:rPr>
              <a:t>of </a:t>
            </a:r>
            <a:r>
              <a:rPr lang="en-US" dirty="0" smtClean="0">
                <a:latin typeface="Calibri" panose="020F0502020204030204" pitchFamily="34" charset="0"/>
                <a:ea typeface="Calibri" panose="020F0502020204030204" pitchFamily="34" charset="0"/>
                <a:cs typeface="Times New Roman" panose="02020603050405020304" pitchFamily="18" charset="0"/>
              </a:rPr>
              <a:t>information</a:t>
            </a:r>
          </a:p>
          <a:p>
            <a:pPr marL="1200150" lvl="1" indent="-285750">
              <a:lnSpc>
                <a:spcPts val="16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Academic achievement</a:t>
            </a:r>
          </a:p>
          <a:p>
            <a:pPr marL="1200150" lvl="1" indent="-285750">
              <a:lnSpc>
                <a:spcPts val="16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Behavior</a:t>
            </a:r>
            <a:r>
              <a:rPr lang="en-US" dirty="0">
                <a:latin typeface="Calibri" panose="020F0502020204030204" pitchFamily="34" charset="0"/>
                <a:ea typeface="Calibri" panose="020F0502020204030204" pitchFamily="34" charset="0"/>
                <a:cs typeface="Times New Roman" panose="02020603050405020304" pitchFamily="18" charset="0"/>
              </a:rPr>
              <a:t>, and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200150" lvl="1" indent="-285750">
              <a:lnSpc>
                <a:spcPts val="16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a:t>
            </a:r>
            <a:r>
              <a:rPr lang="en-US" dirty="0" smtClean="0">
                <a:latin typeface="Calibri" panose="020F0502020204030204" pitchFamily="34" charset="0"/>
                <a:ea typeface="Calibri" panose="020F0502020204030204" pitchFamily="34" charset="0"/>
                <a:cs typeface="Times New Roman" panose="02020603050405020304" pitchFamily="18" charset="0"/>
              </a:rPr>
              <a:t>nteraction </a:t>
            </a:r>
            <a:r>
              <a:rPr lang="en-US" dirty="0">
                <a:latin typeface="Calibri" panose="020F0502020204030204" pitchFamily="34" charset="0"/>
                <a:ea typeface="Calibri" panose="020F0502020204030204" pitchFamily="34" charset="0"/>
                <a:cs typeface="Times New Roman" panose="02020603050405020304" pitchFamily="18" charset="0"/>
              </a:rPr>
              <a:t>etc.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Keep </a:t>
            </a:r>
            <a:r>
              <a:rPr lang="en-US" dirty="0">
                <a:latin typeface="Calibri" panose="020F0502020204030204" pitchFamily="34" charset="0"/>
                <a:ea typeface="Calibri" panose="020F0502020204030204" pitchFamily="34" charset="0"/>
                <a:cs typeface="Times New Roman" panose="02020603050405020304" pitchFamily="18" charset="0"/>
              </a:rPr>
              <a:t>an eye on all of these areas and see if you can spot any anomalies.</a:t>
            </a:r>
          </a:p>
        </p:txBody>
      </p:sp>
      <p:sp>
        <p:nvSpPr>
          <p:cNvPr id="5" name="Rectangle 4"/>
          <p:cNvSpPr/>
          <p:nvPr/>
        </p:nvSpPr>
        <p:spPr>
          <a:xfrm>
            <a:off x="5593977" y="1631524"/>
            <a:ext cx="6133942" cy="3743589"/>
          </a:xfrm>
          <a:prstGeom prst="rect">
            <a:avLst/>
          </a:prstGeom>
        </p:spPr>
        <p:txBody>
          <a:bodyPr wrap="square">
            <a:spAutoFit/>
          </a:bodyPr>
          <a:lstStyle/>
          <a:p>
            <a:pPr marL="457200">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Look at their behavior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When </a:t>
            </a:r>
            <a:r>
              <a:rPr lang="en-US" dirty="0">
                <a:latin typeface="Calibri" panose="020F0502020204030204" pitchFamily="34" charset="0"/>
                <a:ea typeface="Calibri" panose="020F0502020204030204" pitchFamily="34" charset="0"/>
                <a:cs typeface="Times New Roman" panose="02020603050405020304" pitchFamily="18" charset="0"/>
              </a:rPr>
              <a:t>a child is misbehaving, think again.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Is </a:t>
            </a:r>
            <a:r>
              <a:rPr lang="en-US" dirty="0">
                <a:latin typeface="Calibri" panose="020F0502020204030204" pitchFamily="34" charset="0"/>
                <a:ea typeface="Calibri" panose="020F0502020204030204" pitchFamily="34" charset="0"/>
                <a:cs typeface="Times New Roman" panose="02020603050405020304" pitchFamily="18" charset="0"/>
              </a:rPr>
              <a:t>it </a:t>
            </a:r>
            <a:r>
              <a:rPr lang="en-US" dirty="0" smtClean="0">
                <a:latin typeface="Calibri" panose="020F0502020204030204" pitchFamily="34" charset="0"/>
                <a:ea typeface="Calibri" panose="020F0502020204030204" pitchFamily="34" charset="0"/>
                <a:cs typeface="Times New Roman" panose="02020603050405020304" pitchFamily="18" charset="0"/>
              </a:rPr>
              <a:t>just because the </a:t>
            </a:r>
            <a:r>
              <a:rPr lang="en-US" dirty="0">
                <a:latin typeface="Calibri" panose="020F0502020204030204" pitchFamily="34" charset="0"/>
                <a:ea typeface="Calibri" panose="020F0502020204030204" pitchFamily="34" charset="0"/>
                <a:cs typeface="Times New Roman" panose="02020603050405020304" pitchFamily="18" charset="0"/>
              </a:rPr>
              <a:t>child </a:t>
            </a:r>
            <a:r>
              <a:rPr lang="en-US" dirty="0" smtClean="0">
                <a:latin typeface="Calibri" panose="020F0502020204030204" pitchFamily="34" charset="0"/>
                <a:ea typeface="Calibri" panose="020F0502020204030204" pitchFamily="34" charset="0"/>
                <a:cs typeface="Times New Roman" panose="02020603050405020304" pitchFamily="18" charset="0"/>
              </a:rPr>
              <a:t>wants to misbehave or </a:t>
            </a:r>
            <a:r>
              <a:rPr lang="en-US" dirty="0">
                <a:latin typeface="Calibri" panose="020F0502020204030204" pitchFamily="34" charset="0"/>
                <a:ea typeface="Calibri" panose="020F0502020204030204" pitchFamily="34" charset="0"/>
                <a:cs typeface="Times New Roman" panose="02020603050405020304" pitchFamily="18" charset="0"/>
              </a:rPr>
              <a:t>is </a:t>
            </a:r>
            <a:r>
              <a:rPr lang="en-US" dirty="0" smtClean="0">
                <a:latin typeface="Calibri" panose="020F0502020204030204" pitchFamily="34" charset="0"/>
                <a:ea typeface="Calibri" panose="020F0502020204030204" pitchFamily="34" charset="0"/>
                <a:cs typeface="Times New Roman" panose="02020603050405020304" pitchFamily="18" charset="0"/>
              </a:rPr>
              <a:t>this how they: </a:t>
            </a:r>
          </a:p>
          <a:p>
            <a:pPr marL="1200150" lvl="1" indent="-285750">
              <a:lnSpc>
                <a:spcPts val="18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Are </a:t>
            </a:r>
            <a:r>
              <a:rPr lang="en-US" dirty="0">
                <a:latin typeface="Calibri" panose="020F0502020204030204" pitchFamily="34" charset="0"/>
                <a:ea typeface="Calibri" panose="020F0502020204030204" pitchFamily="34" charset="0"/>
                <a:cs typeface="Times New Roman" panose="02020603050405020304" pitchFamily="18" charset="0"/>
              </a:rPr>
              <a:t>responding to s</a:t>
            </a:r>
            <a:r>
              <a:rPr lang="en-US" dirty="0" smtClean="0">
                <a:latin typeface="Calibri" panose="020F0502020204030204" pitchFamily="34" charset="0"/>
                <a:ea typeface="Calibri" panose="020F0502020204030204" pitchFamily="34" charset="0"/>
                <a:cs typeface="Times New Roman" panose="02020603050405020304" pitchFamily="18" charset="0"/>
              </a:rPr>
              <a:t>ensory stimulus</a:t>
            </a:r>
          </a:p>
          <a:p>
            <a:pPr marL="1200150" lvl="1" indent="-285750">
              <a:lnSpc>
                <a:spcPts val="18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Communicating their frustrated </a:t>
            </a:r>
            <a:r>
              <a:rPr lang="en-US" dirty="0">
                <a:latin typeface="Calibri" panose="020F0502020204030204" pitchFamily="34" charset="0"/>
                <a:ea typeface="Calibri" panose="020F0502020204030204" pitchFamily="34" charset="0"/>
                <a:cs typeface="Times New Roman" panose="02020603050405020304" pitchFamily="18" charset="0"/>
              </a:rPr>
              <a:t>due to motor </a:t>
            </a:r>
            <a:r>
              <a:rPr lang="en-US" dirty="0" smtClean="0">
                <a:latin typeface="Calibri" panose="020F0502020204030204" pitchFamily="34" charset="0"/>
                <a:ea typeface="Calibri" panose="020F0502020204030204" pitchFamily="34" charset="0"/>
                <a:cs typeface="Times New Roman" panose="02020603050405020304" pitchFamily="18" charset="0"/>
              </a:rPr>
              <a:t>issues</a:t>
            </a:r>
          </a:p>
          <a:p>
            <a:pPr marL="1200150" lvl="1" indent="-285750">
              <a:lnSpc>
                <a:spcPts val="18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a:t>
            </a:r>
            <a:r>
              <a:rPr lang="en-US" dirty="0" smtClean="0">
                <a:latin typeface="Calibri" panose="020F0502020204030204" pitchFamily="34" charset="0"/>
                <a:ea typeface="Calibri" panose="020F0502020204030204" pitchFamily="34" charset="0"/>
                <a:cs typeface="Times New Roman" panose="02020603050405020304" pitchFamily="18" charset="0"/>
              </a:rPr>
              <a:t>rying </a:t>
            </a:r>
            <a:r>
              <a:rPr lang="en-US" dirty="0">
                <a:latin typeface="Calibri" panose="020F0502020204030204" pitchFamily="34" charset="0"/>
                <a:ea typeface="Calibri" panose="020F0502020204030204" pitchFamily="34" charset="0"/>
                <a:cs typeface="Times New Roman" panose="02020603050405020304" pitchFamily="18" charset="0"/>
              </a:rPr>
              <a:t>to </a:t>
            </a:r>
            <a:r>
              <a:rPr lang="en-US" dirty="0" smtClean="0">
                <a:latin typeface="Calibri" panose="020F0502020204030204" pitchFamily="34" charset="0"/>
                <a:ea typeface="Calibri" panose="020F0502020204030204" pitchFamily="34" charset="0"/>
                <a:cs typeface="Times New Roman" panose="02020603050405020304" pitchFamily="18" charset="0"/>
              </a:rPr>
              <a:t>cover up their difficulties (clowning)</a:t>
            </a:r>
          </a:p>
          <a:p>
            <a:pPr marL="1200150" lvl="1" indent="-285750">
              <a:lnSpc>
                <a:spcPts val="18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Do </a:t>
            </a:r>
            <a:r>
              <a:rPr lang="en-US" dirty="0">
                <a:latin typeface="Calibri" panose="020F0502020204030204" pitchFamily="34" charset="0"/>
                <a:ea typeface="Calibri" panose="020F0502020204030204" pitchFamily="34" charset="0"/>
                <a:cs typeface="Times New Roman" panose="02020603050405020304" pitchFamily="18" charset="0"/>
              </a:rPr>
              <a:t>they have emotional difficulties?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200150" lvl="1" indent="-285750">
              <a:lnSpc>
                <a:spcPts val="18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Is </a:t>
            </a:r>
            <a:r>
              <a:rPr lang="en-US" dirty="0">
                <a:latin typeface="Calibri" panose="020F0502020204030204" pitchFamily="34" charset="0"/>
                <a:ea typeface="Calibri" panose="020F0502020204030204" pitchFamily="34" charset="0"/>
                <a:cs typeface="Times New Roman" panose="02020603050405020304" pitchFamily="18" charset="0"/>
              </a:rPr>
              <a:t>there a possible underlying diagnosis that requires investigation?</a:t>
            </a:r>
          </a:p>
        </p:txBody>
      </p:sp>
    </p:spTree>
    <p:extLst>
      <p:ext uri="{BB962C8B-B14F-4D97-AF65-F5344CB8AC3E}">
        <p14:creationId xmlns:p14="http://schemas.microsoft.com/office/powerpoint/2010/main" val="1498686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3429" y="802359"/>
            <a:ext cx="7743018" cy="685124"/>
          </a:xfrm>
          <a:prstGeom prst="rect">
            <a:avLst/>
          </a:prstGeom>
        </p:spPr>
        <p:txBody>
          <a:bodyPr wrap="none">
            <a:spAutoFit/>
          </a:bodyPr>
          <a:lstStyle/>
          <a:p>
            <a:pPr marL="457200"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How </a:t>
            </a:r>
            <a:r>
              <a:rPr lang="en-US" sz="3600" b="1" dirty="0" smtClean="0">
                <a:latin typeface="Calibri" panose="020F0502020204030204" pitchFamily="34" charset="0"/>
                <a:ea typeface="Calibri" panose="020F0502020204030204" pitchFamily="34" charset="0"/>
                <a:cs typeface="Times New Roman" panose="02020603050405020304" pitchFamily="18" charset="0"/>
              </a:rPr>
              <a:t>Can </a:t>
            </a:r>
            <a:r>
              <a:rPr lang="en-US" sz="3600" b="1" dirty="0">
                <a:latin typeface="Calibri" panose="020F0502020204030204" pitchFamily="34" charset="0"/>
                <a:ea typeface="Calibri" panose="020F0502020204030204" pitchFamily="34" charset="0"/>
                <a:cs typeface="Times New Roman" panose="02020603050405020304" pitchFamily="18" charset="0"/>
              </a:rPr>
              <a:t>I </a:t>
            </a:r>
            <a:r>
              <a:rPr lang="en-US" sz="3600" b="1" dirty="0" smtClean="0">
                <a:latin typeface="Calibri" panose="020F0502020204030204" pitchFamily="34" charset="0"/>
                <a:ea typeface="Calibri" panose="020F0502020204030204" pitchFamily="34" charset="0"/>
                <a:cs typeface="Times New Roman" panose="02020603050405020304" pitchFamily="18" charset="0"/>
              </a:rPr>
              <a:t>Help Spot </a:t>
            </a:r>
            <a:r>
              <a:rPr lang="en-US" sz="3600" b="1" dirty="0">
                <a:latin typeface="Calibri" panose="020F0502020204030204" pitchFamily="34" charset="0"/>
                <a:ea typeface="Calibri" panose="020F0502020204030204" pitchFamily="34" charset="0"/>
                <a:cs typeface="Times New Roman" panose="02020603050405020304" pitchFamily="18" charset="0"/>
              </a:rPr>
              <a:t>the </a:t>
            </a:r>
            <a:r>
              <a:rPr lang="en-US" sz="3600" b="1" dirty="0" smtClean="0">
                <a:latin typeface="Calibri" panose="020F0502020204030204" pitchFamily="34" charset="0"/>
                <a:ea typeface="Calibri" panose="020F0502020204030204" pitchFamily="34" charset="0"/>
                <a:cs typeface="Times New Roman" panose="02020603050405020304" pitchFamily="18" charset="0"/>
              </a:rPr>
              <a:t>Differences</a:t>
            </a:r>
            <a:r>
              <a:rPr lang="en-US" sz="3600" b="1" dirty="0">
                <a:latin typeface="Calibri" panose="020F0502020204030204" pitchFamily="34" charset="0"/>
                <a:ea typeface="Calibri" panose="020F0502020204030204" pitchFamily="34" charset="0"/>
                <a:cs typeface="Times New Roman" panose="02020603050405020304" pitchFamily="18" charset="0"/>
              </a:rPr>
              <a:t>?</a:t>
            </a:r>
          </a:p>
        </p:txBody>
      </p:sp>
      <p:sp>
        <p:nvSpPr>
          <p:cNvPr id="6" name="Rectangle 5"/>
          <p:cNvSpPr/>
          <p:nvPr/>
        </p:nvSpPr>
        <p:spPr>
          <a:xfrm>
            <a:off x="590843" y="2135891"/>
            <a:ext cx="10971435" cy="2910540"/>
          </a:xfrm>
          <a:prstGeom prst="rect">
            <a:avLst/>
          </a:prstGeom>
        </p:spPr>
        <p:txBody>
          <a:bodyPr wrap="square">
            <a:spAutoFit/>
          </a:bodyPr>
          <a:lstStyle/>
          <a:p>
            <a:pPr lvl="1">
              <a:lnSpc>
                <a:spcPct val="107000"/>
              </a:lnSpc>
              <a:spcAft>
                <a:spcPts val="800"/>
              </a:spcAft>
              <a:tabLst>
                <a:tab pos="4572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Be the detective </a:t>
            </a:r>
          </a:p>
          <a:p>
            <a:pPr marL="742950" lvl="1" indent="-285750">
              <a:lnSpc>
                <a:spcPct val="107000"/>
              </a:lnSpc>
              <a:spcAft>
                <a:spcPts val="80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Why are they having these responses?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Is </a:t>
            </a:r>
            <a:r>
              <a:rPr lang="en-US" sz="2000" dirty="0">
                <a:latin typeface="Calibri" panose="020F0502020204030204" pitchFamily="34" charset="0"/>
                <a:ea typeface="Calibri" panose="020F0502020204030204" pitchFamily="34" charset="0"/>
                <a:cs typeface="Times New Roman" panose="02020603050405020304" pitchFamily="18" charset="0"/>
              </a:rPr>
              <a:t>there a link between the behavior and difficulties they are </a:t>
            </a:r>
            <a:r>
              <a:rPr lang="en-US" sz="2000" dirty="0" smtClean="0">
                <a:latin typeface="Calibri" panose="020F0502020204030204" pitchFamily="34" charset="0"/>
                <a:ea typeface="Calibri" panose="020F0502020204030204" pitchFamily="34" charset="0"/>
                <a:cs typeface="Times New Roman" panose="02020603050405020304" pitchFamily="18" charset="0"/>
              </a:rPr>
              <a:t>experiencing?</a:t>
            </a:r>
          </a:p>
          <a:p>
            <a:pPr marL="742950" lvl="1" indent="-285750">
              <a:lnSpc>
                <a:spcPct val="107000"/>
              </a:lnSpc>
              <a:spcAft>
                <a:spcPts val="800"/>
              </a:spcAft>
              <a:buFont typeface="Arial" panose="020B0604020202020204" pitchFamily="34" charset="0"/>
              <a:buChar char="•"/>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Test </a:t>
            </a:r>
            <a:r>
              <a:rPr lang="en-US" sz="2000" dirty="0">
                <a:latin typeface="Calibri" panose="020F0502020204030204" pitchFamily="34" charset="0"/>
                <a:ea typeface="Calibri" panose="020F0502020204030204" pitchFamily="34" charset="0"/>
                <a:cs typeface="Times New Roman" panose="02020603050405020304" pitchFamily="18" charset="0"/>
              </a:rPr>
              <a:t>them out,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M</a:t>
            </a:r>
            <a:r>
              <a:rPr lang="en-US" sz="2000" dirty="0" smtClean="0">
                <a:latin typeface="Calibri" panose="020F0502020204030204" pitchFamily="34" charset="0"/>
                <a:ea typeface="Calibri" panose="020F0502020204030204" pitchFamily="34" charset="0"/>
                <a:cs typeface="Times New Roman" panose="02020603050405020304" pitchFamily="18" charset="0"/>
              </a:rPr>
              <a:t>onitor </a:t>
            </a:r>
            <a:r>
              <a:rPr lang="en-US" sz="2000" dirty="0">
                <a:latin typeface="Calibri" panose="020F0502020204030204" pitchFamily="34" charset="0"/>
                <a:ea typeface="Calibri" panose="020F0502020204030204" pitchFamily="34" charset="0"/>
                <a:cs typeface="Times New Roman" panose="02020603050405020304" pitchFamily="18" charset="0"/>
              </a:rPr>
              <a:t>how they are responding,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Try to find out where </a:t>
            </a:r>
            <a:r>
              <a:rPr lang="en-US" sz="2000" dirty="0">
                <a:latin typeface="Calibri" panose="020F0502020204030204" pitchFamily="34" charset="0"/>
                <a:ea typeface="Calibri" panose="020F0502020204030204" pitchFamily="34" charset="0"/>
                <a:cs typeface="Times New Roman" panose="02020603050405020304" pitchFamily="18" charset="0"/>
              </a:rPr>
              <a:t>the difficulties lie and try to support them with activities that will promote them to be able to develop skills and gain confidence and control.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487467" y="1392919"/>
            <a:ext cx="2554941" cy="487506"/>
          </a:xfrm>
          <a:prstGeom prst="rect">
            <a:avLst/>
          </a:prstGeom>
        </p:spPr>
        <p:txBody>
          <a:bodyPr wrap="square">
            <a:spAutoFit/>
          </a:bodyPr>
          <a:lstStyle/>
          <a:p>
            <a:pPr marL="457200">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General Tips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1875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695" y="2113025"/>
            <a:ext cx="8104094" cy="4001095"/>
          </a:xfrm>
          <a:prstGeom prst="rect">
            <a:avLst/>
          </a:prstGeom>
        </p:spPr>
        <p:txBody>
          <a:bodyPr wrap="square">
            <a:spAutoFit/>
          </a:bodyPr>
          <a:lstStyle/>
          <a:p>
            <a:pPr lvl="0">
              <a:lnSpc>
                <a:spcPct val="107000"/>
              </a:lnSpc>
              <a:spcAft>
                <a:spcPts val="800"/>
              </a:spcAft>
              <a:tabLst>
                <a:tab pos="457200" algn="l"/>
              </a:tabLst>
            </a:pPr>
            <a:r>
              <a:rPr lang="en-US" sz="2000" b="1" dirty="0" smtClean="0">
                <a:latin typeface="Calibri" panose="020F0502020204030204" pitchFamily="34" charset="0"/>
                <a:ea typeface="Calibri" panose="020F0502020204030204" pitchFamily="34" charset="0"/>
                <a:cs typeface="Times New Roman" panose="02020603050405020304" pitchFamily="18" charset="0"/>
              </a:rPr>
              <a:t>PE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2" panose="05020102010507070707" pitchFamily="18" charset="2"/>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Are they having difficulty getting dressed, and coping within the P.E. environment? </a:t>
            </a:r>
          </a:p>
          <a:p>
            <a:pPr marL="800100" lvl="1" indent="-342900">
              <a:lnSpc>
                <a:spcPct val="107000"/>
              </a:lnSpc>
              <a:spcAft>
                <a:spcPts val="800"/>
              </a:spcAft>
              <a:buFont typeface="Wingdings 2" panose="05020102010507070707" pitchFamily="18" charset="2"/>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Do they have the  attention and ability to carry out the activities presented? For example, can they run, jump, hop, skip or be able to attend to and take part in the game being played?</a:t>
            </a:r>
          </a:p>
          <a:p>
            <a:pPr marL="800100" lvl="1" indent="-342900">
              <a:lnSpc>
                <a:spcPct val="107000"/>
              </a:lnSpc>
              <a:spcAft>
                <a:spcPts val="800"/>
              </a:spcAft>
              <a:buFont typeface="Wingdings 2" panose="05020102010507070707" pitchFamily="18" charset="2"/>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Are they having to watch others intently to try and copy movements</a:t>
            </a:r>
          </a:p>
          <a:p>
            <a:pPr marL="800100" lvl="1" indent="-342900">
              <a:lnSpc>
                <a:spcPct val="107000"/>
              </a:lnSpc>
              <a:spcAft>
                <a:spcPts val="800"/>
              </a:spcAft>
              <a:buFont typeface="Wingdings 2" panose="05020102010507070707" pitchFamily="18" charset="2"/>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Are they avoiding P.E. activities?</a:t>
            </a:r>
          </a:p>
          <a:p>
            <a:pPr marL="800100" lvl="1" indent="-342900">
              <a:lnSpc>
                <a:spcPct val="107000"/>
              </a:lnSpc>
              <a:spcAft>
                <a:spcPts val="800"/>
              </a:spcAft>
              <a:buFont typeface="Wingdings 2" panose="05020102010507070707" pitchFamily="18" charset="2"/>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Are they being overzealous?</a:t>
            </a:r>
          </a:p>
          <a:p>
            <a:pPr marL="800100" lvl="1" indent="-342900">
              <a:lnSpc>
                <a:spcPct val="107000"/>
              </a:lnSpc>
              <a:spcAft>
                <a:spcPts val="800"/>
              </a:spcAft>
              <a:buFont typeface="Wingdings 2" panose="05020102010507070707" pitchFamily="18" charset="2"/>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Are they having difficulties engaging with peers in that environment?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736" y="2179998"/>
            <a:ext cx="2857500" cy="1933575"/>
          </a:xfrm>
          <a:prstGeom prst="rect">
            <a:avLst/>
          </a:prstGeom>
        </p:spPr>
      </p:pic>
      <p:sp>
        <p:nvSpPr>
          <p:cNvPr id="4" name="Rectangle 3"/>
          <p:cNvSpPr/>
          <p:nvPr/>
        </p:nvSpPr>
        <p:spPr>
          <a:xfrm>
            <a:off x="1200082" y="765061"/>
            <a:ext cx="8740021" cy="595932"/>
          </a:xfrm>
          <a:prstGeom prst="rect">
            <a:avLst/>
          </a:prstGeom>
        </p:spPr>
        <p:txBody>
          <a:bodyPr wrap="none">
            <a:spAutoFit/>
          </a:bodyPr>
          <a:lstStyle/>
          <a:p>
            <a:pPr marL="457200">
              <a:lnSpc>
                <a:spcPct val="107000"/>
              </a:lnSpc>
              <a:spcAft>
                <a:spcPts val="800"/>
              </a:spcAft>
            </a:pPr>
            <a:r>
              <a:rPr lang="en-GB" sz="32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Primary General</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0" y="1427966"/>
            <a:ext cx="12093388" cy="685059"/>
          </a:xfrm>
          <a:prstGeom prst="rect">
            <a:avLst/>
          </a:prstGeom>
        </p:spPr>
        <p:txBody>
          <a:bodyPr wrap="square">
            <a:spAutoFit/>
          </a:bodyPr>
          <a:lstStyle/>
          <a:p>
            <a:pPr marL="457200">
              <a:lnSpc>
                <a:spcPct val="107000"/>
              </a:lnSpc>
              <a:spcAft>
                <a:spcPts val="8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The next few slides list how some difficulties may present at school. It is important to keep in mind that some difficulties may coexist meaning that a student may have a number of underlying conditions at the same time. </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118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245" y="1550728"/>
            <a:ext cx="7544040" cy="4054956"/>
          </a:xfrm>
          <a:prstGeom prst="rect">
            <a:avLst/>
          </a:prstGeom>
        </p:spPr>
        <p:txBody>
          <a:bodyPr wrap="square">
            <a:spAutoFit/>
          </a:bodyPr>
          <a:lstStyle/>
          <a:p>
            <a:pPr lvl="0">
              <a:lnSpc>
                <a:spcPct val="107000"/>
              </a:lnSpc>
              <a:spcAft>
                <a:spcPts val="800"/>
              </a:spcAft>
              <a:tabLst>
                <a:tab pos="457200" algn="l"/>
              </a:tabLst>
            </a:pPr>
            <a:r>
              <a:rPr lang="en-US" sz="2200" b="1" dirty="0" smtClean="0">
                <a:latin typeface="Calibri" panose="020F0502020204030204" pitchFamily="34" charset="0"/>
                <a:ea typeface="Calibri" panose="020F0502020204030204" pitchFamily="34" charset="0"/>
                <a:cs typeface="Times New Roman" panose="02020603050405020304" pitchFamily="18" charset="0"/>
              </a:rPr>
              <a:t>Desk </a:t>
            </a:r>
            <a:r>
              <a:rPr lang="en-US" sz="2200" b="1" dirty="0">
                <a:latin typeface="Calibri" panose="020F0502020204030204" pitchFamily="34" charset="0"/>
                <a:ea typeface="Calibri" panose="020F0502020204030204" pitchFamily="34" charset="0"/>
                <a:cs typeface="Times New Roman" panose="02020603050405020304" pitchFamily="18" charset="0"/>
              </a:rPr>
              <a:t>top tasks </a:t>
            </a:r>
          </a:p>
          <a:p>
            <a:pPr marL="800100" lvl="1" indent="-342900">
              <a:lnSpc>
                <a:spcPct val="107000"/>
              </a:lnSpc>
              <a:spcAft>
                <a:spcPts val="800"/>
              </a:spcAft>
              <a:buFont typeface="Wingdings 2" panose="05020102010507070707" pitchFamily="18" charset="2"/>
              <a:buChar char=""/>
              <a:tabLst>
                <a:tab pos="457200"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Can </a:t>
            </a:r>
            <a:r>
              <a:rPr lang="en-US" sz="2200" dirty="0">
                <a:latin typeface="Calibri" panose="020F0502020204030204" pitchFamily="34" charset="0"/>
                <a:ea typeface="Calibri" panose="020F0502020204030204" pitchFamily="34" charset="0"/>
                <a:cs typeface="Times New Roman" panose="02020603050405020304" pitchFamily="18" charset="0"/>
              </a:rPr>
              <a:t>they sit and </a:t>
            </a:r>
            <a:r>
              <a:rPr lang="en-US" sz="2200" dirty="0" smtClean="0">
                <a:latin typeface="Calibri" panose="020F0502020204030204" pitchFamily="34" charset="0"/>
                <a:ea typeface="Calibri" panose="020F0502020204030204" pitchFamily="34" charset="0"/>
                <a:cs typeface="Times New Roman" panose="02020603050405020304" pitchFamily="18" charset="0"/>
              </a:rPr>
              <a:t>attend (pay attention)?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Are they constantly fidgeting?</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Do they have the ability to organize tools required for the activity?</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follow instruction? </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hold a pen and stabilize their work?</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produce shapes for writing?</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retain information and engage?</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285" y="3379528"/>
            <a:ext cx="3341034" cy="2502982"/>
          </a:xfrm>
          <a:prstGeom prst="rect">
            <a:avLst/>
          </a:prstGeom>
        </p:spPr>
      </p:pic>
      <p:sp>
        <p:nvSpPr>
          <p:cNvPr id="4" name="Rectangle 3"/>
          <p:cNvSpPr/>
          <p:nvPr/>
        </p:nvSpPr>
        <p:spPr>
          <a:xfrm>
            <a:off x="1545522" y="825139"/>
            <a:ext cx="8740021" cy="595932"/>
          </a:xfrm>
          <a:prstGeom prst="rect">
            <a:avLst/>
          </a:prstGeom>
        </p:spPr>
        <p:txBody>
          <a:bodyPr wrap="none">
            <a:spAutoFit/>
          </a:bodyPr>
          <a:lstStyle/>
          <a:p>
            <a:pPr marL="457200">
              <a:lnSpc>
                <a:spcPct val="107000"/>
              </a:lnSpc>
              <a:spcAft>
                <a:spcPts val="800"/>
              </a:spcAft>
            </a:pPr>
            <a:r>
              <a:rPr lang="en-GB" sz="32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Primary General</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77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035" y="1864174"/>
            <a:ext cx="6589059" cy="3507307"/>
          </a:xfrm>
          <a:prstGeom prst="rect">
            <a:avLst/>
          </a:prstGeom>
        </p:spPr>
        <p:txBody>
          <a:bodyPr wrap="square">
            <a:spAutoFit/>
          </a:bodyPr>
          <a:lstStyle/>
          <a:p>
            <a:pPr lvl="0">
              <a:lnSpc>
                <a:spcPct val="107000"/>
              </a:lnSpc>
              <a:spcAft>
                <a:spcPts val="800"/>
              </a:spcAft>
              <a:tabLst>
                <a:tab pos="457200" algn="l"/>
              </a:tabLst>
            </a:pPr>
            <a:r>
              <a:rPr lang="en-US" sz="2200" b="1" dirty="0" smtClean="0">
                <a:latin typeface="Calibri" panose="020F0502020204030204" pitchFamily="34" charset="0"/>
                <a:ea typeface="Calibri" panose="020F0502020204030204" pitchFamily="34" charset="0"/>
                <a:cs typeface="Times New Roman" panose="02020603050405020304" pitchFamily="18" charset="0"/>
              </a:rPr>
              <a:t>Play </a:t>
            </a:r>
            <a:r>
              <a:rPr lang="en-US" sz="2200" b="1" dirty="0">
                <a:latin typeface="Calibri" panose="020F0502020204030204" pitchFamily="34" charset="0"/>
                <a:ea typeface="Calibri" panose="020F0502020204030204" pitchFamily="34" charset="0"/>
                <a:cs typeface="Times New Roman" panose="02020603050405020304" pitchFamily="18" charset="0"/>
              </a:rPr>
              <a:t>time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engage in peer games?</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Are they on the periphery?</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Do they have uncoordinated movements (</a:t>
            </a:r>
            <a:r>
              <a:rPr lang="en-US" sz="2200" dirty="0" smtClean="0">
                <a:latin typeface="Calibri" panose="020F0502020204030204" pitchFamily="34" charset="0"/>
                <a:ea typeface="Calibri" panose="020F0502020204030204" pitchFamily="34" charset="0"/>
                <a:cs typeface="Times New Roman" panose="02020603050405020304" pitchFamily="18" charset="0"/>
              </a:rPr>
              <a:t>frequent </a:t>
            </a:r>
            <a:r>
              <a:rPr lang="en-US" sz="2200" dirty="0">
                <a:latin typeface="Calibri" panose="020F0502020204030204" pitchFamily="34" charset="0"/>
                <a:ea typeface="Calibri" panose="020F0502020204030204" pitchFamily="34" charset="0"/>
                <a:cs typeface="Times New Roman" panose="02020603050405020304" pitchFamily="18" charset="0"/>
              </a:rPr>
              <a:t>bumps and trips)?</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Can they follow games routines and structures?</a:t>
            </a:r>
          </a:p>
          <a:p>
            <a:pPr marL="800100" lvl="1" indent="-342900">
              <a:lnSpc>
                <a:spcPct val="107000"/>
              </a:lnSpc>
              <a:spcAft>
                <a:spcPts val="800"/>
              </a:spcAft>
              <a:buFont typeface="Wingdings 2" panose="050201020105070707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Do they have new ideas for games?</a:t>
            </a:r>
          </a:p>
          <a:p>
            <a:pPr marL="800100" lvl="1" indent="-342900">
              <a:lnSpc>
                <a:spcPct val="107000"/>
              </a:lnSpc>
              <a:spcAft>
                <a:spcPts val="800"/>
              </a:spcAft>
              <a:buFont typeface="Wingdings 2" panose="05020102010507070707" pitchFamily="18" charset="2"/>
              <a:buChar char=""/>
              <a:tabLst>
                <a:tab pos="457200" algn="l"/>
              </a:tabLst>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560" y="1864174"/>
            <a:ext cx="4168629" cy="2501178"/>
          </a:xfrm>
          <a:prstGeom prst="rect">
            <a:avLst/>
          </a:prstGeom>
        </p:spPr>
      </p:pic>
      <p:sp>
        <p:nvSpPr>
          <p:cNvPr id="4" name="Rectangle 3"/>
          <p:cNvSpPr/>
          <p:nvPr/>
        </p:nvSpPr>
        <p:spPr>
          <a:xfrm>
            <a:off x="1477789" y="676126"/>
            <a:ext cx="8740021" cy="595932"/>
          </a:xfrm>
          <a:prstGeom prst="rect">
            <a:avLst/>
          </a:prstGeom>
        </p:spPr>
        <p:txBody>
          <a:bodyPr wrap="none">
            <a:spAutoFit/>
          </a:bodyPr>
          <a:lstStyle/>
          <a:p>
            <a:pPr marL="457200">
              <a:lnSpc>
                <a:spcPct val="107000"/>
              </a:lnSpc>
              <a:spcAft>
                <a:spcPts val="800"/>
              </a:spcAft>
            </a:pPr>
            <a:r>
              <a:rPr lang="en-GB" sz="3200" b="1" dirty="0" smtClean="0">
                <a:latin typeface="Calibri" panose="020F0502020204030204" pitchFamily="34" charset="0"/>
                <a:ea typeface="Calibri" panose="020F0502020204030204" pitchFamily="34" charset="0"/>
                <a:cs typeface="Times New Roman" panose="02020603050405020304" pitchFamily="18" charset="0"/>
              </a:rPr>
              <a:t>How Difficulties May Present – Primary General</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1900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2002</TotalTime>
  <Words>2237</Words>
  <Application>Microsoft Office PowerPoint</Application>
  <PresentationFormat>Widescreen</PresentationFormat>
  <Paragraphs>193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Symbol</vt:lpstr>
      <vt:lpstr>Times New Roman</vt:lpstr>
      <vt:lpstr>Wingdings</vt:lpstr>
      <vt:lpstr>Wingdings 2</vt:lpstr>
      <vt:lpstr>Office Theme</vt:lpstr>
      <vt:lpstr>Spotting Physical, Motor and Sensory Difficulties and How They Look In The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Skills and Age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Those who don’t learn in the usual way</dc:title>
  <dc:creator>jdilworth.998</dc:creator>
  <cp:lastModifiedBy>Adam Gordon</cp:lastModifiedBy>
  <cp:revision>69</cp:revision>
  <dcterms:created xsi:type="dcterms:W3CDTF">2015-12-23T18:42:20Z</dcterms:created>
  <dcterms:modified xsi:type="dcterms:W3CDTF">2019-03-08T11:54:25Z</dcterms:modified>
</cp:coreProperties>
</file>